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278" r:id="rId3"/>
    <p:sldId id="274" r:id="rId4"/>
    <p:sldId id="261" r:id="rId5"/>
    <p:sldId id="275" r:id="rId6"/>
    <p:sldId id="259" r:id="rId7"/>
    <p:sldId id="262" r:id="rId8"/>
    <p:sldId id="265" r:id="rId9"/>
    <p:sldId id="291" r:id="rId10"/>
    <p:sldId id="293" r:id="rId11"/>
    <p:sldId id="268" r:id="rId12"/>
    <p:sldId id="294" r:id="rId13"/>
    <p:sldId id="292" r:id="rId14"/>
    <p:sldId id="290" r:id="rId15"/>
    <p:sldId id="295" r:id="rId16"/>
    <p:sldId id="296" r:id="rId17"/>
    <p:sldId id="285" r:id="rId18"/>
    <p:sldId id="271" r:id="rId19"/>
    <p:sldId id="288" r:id="rId20"/>
    <p:sldId id="273" r:id="rId21"/>
    <p:sldId id="287" r:id="rId22"/>
    <p:sldId id="289" r:id="rId2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BB7C9D-481B-0C6E-9421-C90AADC5D6FC}" name="이우석" initials="우이" userId="S::galaxy1045@pusan.ac.kr::6287b9f9-31fe-4f9a-931f-318bf5aaeaf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동근 이" initials="동이" lastIdx="1" clrIdx="0">
    <p:extLst>
      <p:ext uri="{19B8F6BF-5375-455C-9EA6-DF929625EA0E}">
        <p15:presenceInfo xmlns:p15="http://schemas.microsoft.com/office/powerpoint/2012/main" userId="8592123d1109de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0F0F0"/>
    <a:srgbClr val="FFFF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103" autoAdjust="0"/>
  </p:normalViewPr>
  <p:slideViewPr>
    <p:cSldViewPr snapToGrid="0">
      <p:cViewPr varScale="1">
        <p:scale>
          <a:sx n="58" d="100"/>
          <a:sy n="58" d="100"/>
        </p:scale>
        <p:origin x="108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9BC50-FDA0-431A-8786-1AB5FB2FDBB7}" type="datetimeFigureOut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BDB63-98B5-4B07-8455-084A0EA604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9348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8BDB63-98B5-4B07-8455-084A0EA604FF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29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3CB9BC-64B8-35E9-3668-36F0A1E28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83B738D-925E-8C3B-B09C-CD00E4AE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940713-E07D-053D-9999-101DAD6DA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0A4C-364B-4F05-B07F-432012A25C42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1C3E3B-19AA-B842-DC59-C837C164F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0CFD6D-D35D-6B6B-6E45-158E7231D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856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35B174-03DB-EFDF-AA3A-84A02335F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6E5D568-23B9-D75E-C242-31D3992FB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366BBC-E05D-BD85-3FA2-DF8359A9A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390B-8B95-4FA5-A514-C85DBF9A07AE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58F098-870E-C43B-E09F-B67578859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182CE3-E4B9-4692-60D4-ACCAB7AB2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8003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6BD95D2-74C8-780B-B910-E6F506EFA7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D0CD38E-B280-F3DE-A91E-752CF7B64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A9A5831-66CD-369A-E6FF-CD870EE3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3389B-8B84-4533-93A9-664A8566B076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9B6387-FF45-FD8D-E513-7507A4BE0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04984C-ACCB-2ECF-270A-AB40DFB3D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935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A987FF-291D-CA17-89A5-A550D7A39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F3AA18-3031-68EF-93D0-6616F5F85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B6CC75-C4CF-5CC4-A6F5-10A376CD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F1E7-1E71-4966-8718-89EFB02BCB8E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7FA692-01AE-B213-B854-5DA815CAB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8A0017-B7DA-F935-BE93-6CCB56C9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75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8E0B0C-7A9C-E4D2-B385-1A0402EDF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DB2F418-9810-D421-8B33-C5D90CBCB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8FD5CC-34D4-2F63-8C2A-8A7172C92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BBB9-0DEA-4480-833C-0F0A0565A0EF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407014-8C71-58EF-564E-970230EE6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86C4EF-CC78-0129-85B7-28C7D7412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861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CC7C66-7E6D-4D76-66C8-37520721B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CE12362-8668-803A-5D80-C2569ADDD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69C71EE-8779-DD05-6AAF-A70512402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A22C794-7E25-CFE2-54C5-DFA3D55C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5AC1C-B8F1-4023-A881-75FD5D53A1EC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C982918-43C7-07D2-706D-293C87D28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8827D19-ED7C-7DA9-D618-2AF48CEE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71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72098A-80AF-B6C0-A973-BCF5862EC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627C58E-0199-EE75-DBFA-C62DC979A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4F4A455-B5B7-DCE4-0D7B-8D4F2E0D3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E2218F4-0E9A-EDF4-30CC-980ED30CD1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299408A-1D83-F121-1A78-B4BA04D9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184610E-4E4D-6E4E-E133-AC2A8B378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081F-B7C9-4D2A-A350-8C8DF9633819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AAD2E14-EE47-5BB6-8E07-B8D6A636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4D61AED-4635-CB2A-FB37-73F1FD26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07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A5EE22-D4A4-DDB9-11C7-4905C6E5C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5C25164-D415-9CC1-64DD-8EBAD5994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3CFE-A84F-4673-B763-D1CF1A4CFBDA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F797167-F5AF-3B89-85D7-E2FC8A199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7B8CF35-8FCB-49A7-5203-3006BA118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43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C0765F6-71F0-99AC-62DE-8E3C23E76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2D43-E6AF-4D96-8D17-77F0EE8200A5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666DCC2-8637-3599-45B4-C9F99A5DD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1FF9409-5354-9C9B-A619-D282A571C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610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C119A2-6B59-665C-0FDE-CBA607EDA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6B2EDD5-7752-6513-0A5C-F93ED1000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B43BEB0-4A94-8CAB-4296-1F2DF4EC0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3C22C62-02B6-440A-9E57-ADC21DD08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0CC9-9DF5-4E88-894D-1B9231E39278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2EE8F9-9E25-DE07-0358-DC750E88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3AEB841-C992-C2E3-2651-AE232EA77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6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A619F5-5F44-E319-0526-7D4D4FF7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16F2BBC-B8EE-1F1A-1760-F72122D3B1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7078E10-BAEB-3EA1-3BCA-4191CF9D5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F592652-6DC0-06AF-5BA0-4CC49F896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A78-459E-442F-8A45-E88DE3813EED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627C115-00E3-658D-3AD2-8747D4C6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94208B2-4398-0A31-3DA0-874FE210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53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B49C61F-36C8-E16D-AEB0-1920A0A1F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133309-7712-3D23-9803-04B2D7767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F657728-B1D9-BC06-3035-A6C1940C18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7D3A59-84D7-4026-827F-DBD21B05962F}" type="datetime1">
              <a:rPr lang="ko-KR" altLang="en-US" smtClean="0"/>
              <a:t>2024-12-01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3CE3B2-D41C-9EA2-5B8B-D33DE9A83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3B3AE01-EE85-3C43-F584-9EAD82D59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2FCD07-366E-4BB9-8EE5-F04BD8A15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6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public.thinkonweb.com/sites/eest2021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B9854-48F4-5901-0A30-DE8B0BB8A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>
            <a:extLst>
              <a:ext uri="{FF2B5EF4-FFF2-40B4-BE49-F238E27FC236}">
                <a16:creationId xmlns:a16="http://schemas.microsoft.com/office/drawing/2014/main" id="{699147F0-6C57-5B4A-9D96-92A41F85BB34}"/>
              </a:ext>
            </a:extLst>
          </p:cNvPr>
          <p:cNvGrpSpPr/>
          <p:nvPr/>
        </p:nvGrpSpPr>
        <p:grpSpPr>
          <a:xfrm>
            <a:off x="4719735" y="-114301"/>
            <a:ext cx="7485696" cy="7073903"/>
            <a:chOff x="4719735" y="-114301"/>
            <a:chExt cx="7485696" cy="7073903"/>
          </a:xfrm>
        </p:grpSpPr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802130D8-6D28-C402-8F96-EAB1DF9F3FD6}"/>
                </a:ext>
              </a:extLst>
            </p:cNvPr>
            <p:cNvSpPr/>
            <p:nvPr/>
          </p:nvSpPr>
          <p:spPr>
            <a:xfrm>
              <a:off x="4719736" y="-114301"/>
              <a:ext cx="7472263" cy="707390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4D7F73A5-7769-DFC3-6E87-AAE64600E307}"/>
                </a:ext>
              </a:extLst>
            </p:cNvPr>
            <p:cNvGrpSpPr/>
            <p:nvPr/>
          </p:nvGrpSpPr>
          <p:grpSpPr>
            <a:xfrm>
              <a:off x="4719735" y="-114300"/>
              <a:ext cx="7485696" cy="7073902"/>
              <a:chOff x="8171310" y="-71435"/>
              <a:chExt cx="7485696" cy="6870666"/>
            </a:xfrm>
          </p:grpSpPr>
          <p:pic>
            <p:nvPicPr>
              <p:cNvPr id="17" name="그림 16" descr="야외, 하늘, 건물, 도로이(가) 표시된 사진&#10;&#10;자동 생성된 설명">
                <a:extLst>
                  <a:ext uri="{FF2B5EF4-FFF2-40B4-BE49-F238E27FC236}">
                    <a16:creationId xmlns:a16="http://schemas.microsoft.com/office/drawing/2014/main" id="{B5BC7726-EC82-94B4-DD3F-12001D68F9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 amt="3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" t="-539" r="27106" b="14145"/>
              <a:stretch/>
            </p:blipFill>
            <p:spPr>
              <a:xfrm>
                <a:off x="8171312" y="-71435"/>
                <a:ext cx="7485694" cy="6858000"/>
              </a:xfrm>
              <a:prstGeom prst="rect">
                <a:avLst/>
              </a:prstGeom>
            </p:spPr>
          </p:pic>
          <p:sp>
            <p:nvSpPr>
              <p:cNvPr id="18" name="이등변 삼각형 17">
                <a:extLst>
                  <a:ext uri="{FF2B5EF4-FFF2-40B4-BE49-F238E27FC236}">
                    <a16:creationId xmlns:a16="http://schemas.microsoft.com/office/drawing/2014/main" id="{B03C6575-5F67-1411-8723-9CE7A755A1F0}"/>
                  </a:ext>
                </a:extLst>
              </p:cNvPr>
              <p:cNvSpPr/>
              <p:nvPr/>
            </p:nvSpPr>
            <p:spPr>
              <a:xfrm rot="5400000">
                <a:off x="5558054" y="2554489"/>
                <a:ext cx="6857998" cy="163148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BF316D5A-C318-CF20-F8C1-1BC51C50BD32}"/>
              </a:ext>
            </a:extLst>
          </p:cNvPr>
          <p:cNvGrpSpPr/>
          <p:nvPr/>
        </p:nvGrpSpPr>
        <p:grpSpPr>
          <a:xfrm>
            <a:off x="745414" y="919188"/>
            <a:ext cx="4525818" cy="1490594"/>
            <a:chOff x="1035549" y="891550"/>
            <a:chExt cx="3471436" cy="149059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6C0384-D70F-8602-98C2-B16D8F5476C6}"/>
                </a:ext>
              </a:extLst>
            </p:cNvPr>
            <p:cNvSpPr txBox="1"/>
            <p:nvPr/>
          </p:nvSpPr>
          <p:spPr>
            <a:xfrm>
              <a:off x="2449300" y="1406014"/>
              <a:ext cx="205768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1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CAMPUS Asia EEST</a:t>
              </a:r>
              <a:endParaRPr kumimoji="0" lang="en-US" altLang="ko-KR" sz="1200" b="0" i="0" u="none" strike="noStrike" cap="none" normalizeH="0" baseline="0" dirty="0">
                <a:ln>
                  <a:noFill/>
                </a:ln>
                <a:effectLst/>
                <a:cs typeface="굴림" panose="020B0600000101010101" pitchFamily="50" charset="-127"/>
              </a:endParaRPr>
            </a:p>
          </p:txBody>
        </p:sp>
        <p:pic>
          <p:nvPicPr>
            <p:cNvPr id="6" name="Picture 2" descr="KU Campus Asia+">
              <a:extLst>
                <a:ext uri="{FF2B5EF4-FFF2-40B4-BE49-F238E27FC236}">
                  <a16:creationId xmlns:a16="http://schemas.microsoft.com/office/drawing/2014/main" id="{3B917D4E-DB51-FD1D-84F1-C6E3B3F88E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549" y="891550"/>
              <a:ext cx="1490594" cy="1490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4B8FFD9-6F01-EAB1-14A2-8D9E3E4B90D3}"/>
              </a:ext>
            </a:extLst>
          </p:cNvPr>
          <p:cNvSpPr txBox="1"/>
          <p:nvPr/>
        </p:nvSpPr>
        <p:spPr>
          <a:xfrm>
            <a:off x="606869" y="2705725"/>
            <a:ext cx="480290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26th</a:t>
            </a:r>
            <a:r>
              <a:rPr kumimoji="0" lang="en-US" altLang="ko-KR" sz="44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CSS-EEST</a:t>
            </a:r>
          </a:p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44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Opening Ceremony</a:t>
            </a:r>
            <a:endParaRPr lang="ko-KR" altLang="en-US" sz="4400" b="1" dirty="0"/>
          </a:p>
        </p:txBody>
      </p:sp>
      <p:pic>
        <p:nvPicPr>
          <p:cNvPr id="2" name="그림 4" descr="부산대학교 PUSAN NATIONAL UNIVERSITY">
            <a:extLst>
              <a:ext uri="{FF2B5EF4-FFF2-40B4-BE49-F238E27FC236}">
                <a16:creationId xmlns:a16="http://schemas.microsoft.com/office/drawing/2014/main" id="{4CCD7C1A-D2FC-CD07-AF4A-B0487DF7A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319" y="4962683"/>
            <a:ext cx="2928008" cy="73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8B9EA2DC-1B61-0ED8-D64C-A3D1231A2D89}"/>
              </a:ext>
            </a:extLst>
          </p:cNvPr>
          <p:cNvSpPr/>
          <p:nvPr/>
        </p:nvSpPr>
        <p:spPr>
          <a:xfrm>
            <a:off x="485191" y="418264"/>
            <a:ext cx="11168744" cy="5878602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40CDE352-68D8-55AF-DF3E-25E848F10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241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1C7CF-4F37-68C4-E7B9-4CADF2B59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2DCACC2-F6E1-C8EB-7C9E-E8419259235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10 Professors invited to the 1</a:t>
            </a:r>
            <a:r>
              <a:rPr lang="en-US" altLang="ko-KR" sz="44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tea time</a:t>
            </a:r>
          </a:p>
        </p:txBody>
      </p:sp>
      <p:sp>
        <p:nvSpPr>
          <p:cNvPr id="12" name="슬라이드 번호 개체 틀 11">
            <a:extLst>
              <a:ext uri="{FF2B5EF4-FFF2-40B4-BE49-F238E27FC236}">
                <a16:creationId xmlns:a16="http://schemas.microsoft.com/office/drawing/2014/main" id="{4D808CF7-FC84-1E1B-FF43-1FB5319E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10</a:t>
            </a:fld>
            <a:endParaRPr lang="ko-KR" altLang="en-US"/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D4A21CD6-3739-49E8-A023-2C92CEA46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613915"/>
              </p:ext>
            </p:extLst>
          </p:nvPr>
        </p:nvGraphicFramePr>
        <p:xfrm>
          <a:off x="484340" y="1388642"/>
          <a:ext cx="11223320" cy="4636376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710454">
                  <a:extLst>
                    <a:ext uri="{9D8B030D-6E8A-4147-A177-3AD203B41FA5}">
                      <a16:colId xmlns:a16="http://schemas.microsoft.com/office/drawing/2014/main" val="2087260489"/>
                    </a:ext>
                  </a:extLst>
                </a:gridCol>
                <a:gridCol w="1318752">
                  <a:extLst>
                    <a:ext uri="{9D8B030D-6E8A-4147-A177-3AD203B41FA5}">
                      <a16:colId xmlns:a16="http://schemas.microsoft.com/office/drawing/2014/main" val="634705381"/>
                    </a:ext>
                  </a:extLst>
                </a:gridCol>
                <a:gridCol w="2656078">
                  <a:extLst>
                    <a:ext uri="{9D8B030D-6E8A-4147-A177-3AD203B41FA5}">
                      <a16:colId xmlns:a16="http://schemas.microsoft.com/office/drawing/2014/main" val="821821515"/>
                    </a:ext>
                  </a:extLst>
                </a:gridCol>
                <a:gridCol w="5535042">
                  <a:extLst>
                    <a:ext uri="{9D8B030D-6E8A-4147-A177-3AD203B41FA5}">
                      <a16:colId xmlns:a16="http://schemas.microsoft.com/office/drawing/2014/main" val="1423672565"/>
                    </a:ext>
                  </a:extLst>
                </a:gridCol>
                <a:gridCol w="1002994">
                  <a:extLst>
                    <a:ext uri="{9D8B030D-6E8A-4147-A177-3AD203B41FA5}">
                      <a16:colId xmlns:a16="http://schemas.microsoft.com/office/drawing/2014/main" val="2259699032"/>
                    </a:ext>
                  </a:extLst>
                </a:gridCol>
              </a:tblGrid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YANG </a:t>
                      </a:r>
                      <a:r>
                        <a:rPr lang="en-US" sz="1600" u="none" strike="noStrike" dirty="0" err="1">
                          <a:effectLst/>
                        </a:rPr>
                        <a:t>Minjong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 Vice president for International Affairs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PNU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9005753"/>
                  </a:ext>
                </a:extLst>
              </a:tr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LEE </a:t>
                      </a:r>
                      <a:r>
                        <a:rPr lang="en-US" sz="1600" u="none" strike="noStrike" dirty="0" err="1">
                          <a:effectLst/>
                        </a:rPr>
                        <a:t>Donggeun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CA+, Mechanical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PNU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9932715"/>
                  </a:ext>
                </a:extLst>
              </a:tr>
              <a:tr h="6423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HARATA Akira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Deputy Director General, Q-AOS, KU 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>
                          <a:effectLst/>
                        </a:rPr>
                        <a:t>(Institute for Asian and Oceanian Studies)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47061666"/>
                  </a:ext>
                </a:extLst>
              </a:tr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4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MIYAZAKI Takahiko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CA+, Mechanical and Systems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80246972"/>
                  </a:ext>
                </a:extLst>
              </a:tr>
              <a:tr h="7988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5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WANG Dong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Global Engagement Office, IGSES, </a:t>
                      </a:r>
                      <a:br>
                        <a:rPr lang="en-US" sz="1600" u="none" strike="noStrike">
                          <a:effectLst/>
                        </a:rPr>
                      </a:br>
                      <a:r>
                        <a:rPr lang="en-US" sz="1600" u="none" strike="noStrike">
                          <a:effectLst/>
                        </a:rPr>
                        <a:t>Device Science and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0619591"/>
                  </a:ext>
                </a:extLst>
              </a:tr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6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Mr.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SONG XUMING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Chairman, School Council, Low Carbon College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39929922"/>
                  </a:ext>
                </a:extLst>
              </a:tr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7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WANG QIAN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CA+, Director, Internation Affairs Office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03529046"/>
                  </a:ext>
                </a:extLst>
              </a:tr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8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HANG TAO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Vice Dean, School of Materials Science and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9526732"/>
                  </a:ext>
                </a:extLst>
              </a:tr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Che </a:t>
                      </a:r>
                      <a:r>
                        <a:rPr lang="en-US" sz="1600" u="none" strike="noStrike" dirty="0" err="1">
                          <a:effectLst/>
                        </a:rPr>
                        <a:t>Rozid</a:t>
                      </a:r>
                      <a:r>
                        <a:rPr lang="en-US" sz="1600" u="none" strike="noStrike" dirty="0">
                          <a:effectLst/>
                        </a:rPr>
                        <a:t> Bin </a:t>
                      </a:r>
                      <a:r>
                        <a:rPr lang="en-US" sz="1600" u="none" strike="noStrike" dirty="0" err="1">
                          <a:effectLst/>
                        </a:rPr>
                        <a:t>Mamat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Office of Strategic and Corporate Affairs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UTM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4084130"/>
                  </a:ext>
                </a:extLst>
              </a:tr>
              <a:tr h="3994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</a:rPr>
                        <a:t>Ir. Ts. Dr. Zaini Bin Ahmad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Dean, Faculty of Mechanical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UTM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5926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867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A84B4-8A2E-BC23-109A-0B81EA12B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F8C6E03-DB76-59BB-0C9D-73C9221466D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Schedule: Day 2: Dec 3</a:t>
            </a:r>
            <a:r>
              <a:rPr lang="en-US" altLang="ko-KR" sz="44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(Tue)</a:t>
            </a: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3975D981-906C-BFCE-5DEA-FB3C840E0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689298"/>
              </p:ext>
            </p:extLst>
          </p:nvPr>
        </p:nvGraphicFramePr>
        <p:xfrm>
          <a:off x="294361" y="1198991"/>
          <a:ext cx="11603277" cy="5504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9803">
                  <a:extLst>
                    <a:ext uri="{9D8B030D-6E8A-4147-A177-3AD203B41FA5}">
                      <a16:colId xmlns:a16="http://schemas.microsoft.com/office/drawing/2014/main" val="986617386"/>
                    </a:ext>
                  </a:extLst>
                </a:gridCol>
                <a:gridCol w="7538847">
                  <a:extLst>
                    <a:ext uri="{9D8B030D-6E8A-4147-A177-3AD203B41FA5}">
                      <a16:colId xmlns:a16="http://schemas.microsoft.com/office/drawing/2014/main" val="1867834523"/>
                    </a:ext>
                  </a:extLst>
                </a:gridCol>
                <a:gridCol w="2354627">
                  <a:extLst>
                    <a:ext uri="{9D8B030D-6E8A-4147-A177-3AD203B41FA5}">
                      <a16:colId xmlns:a16="http://schemas.microsoft.com/office/drawing/2014/main" val="379809549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Time</a:t>
                      </a:r>
                      <a:endParaRPr 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48" marR="7348" marT="7348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Session</a:t>
                      </a:r>
                      <a:endParaRPr 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48" marR="7348" marT="7348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>
                          <a:solidFill>
                            <a:schemeClr val="bg1"/>
                          </a:solidFill>
                          <a:effectLst/>
                        </a:rPr>
                        <a:t>Venue</a:t>
                      </a:r>
                      <a:endParaRPr 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48" marR="7348" marT="7348" marB="0" anchor="ctr"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56009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9:30</a:t>
                      </a:r>
                      <a:r>
                        <a:rPr lang="en-US" altLang="ko-KR" sz="1500" b="1" u="none" strike="noStrike" dirty="0">
                          <a:effectLst/>
                        </a:rPr>
                        <a:t>-10:00</a:t>
                      </a:r>
                      <a:endParaRPr lang="en-US" altLang="ko-KR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48" marR="7348" marT="734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Keynote #3 (Environment)</a:t>
                      </a:r>
                      <a:br>
                        <a:rPr lang="en-US" sz="1500" b="1" u="none" strike="noStrike" dirty="0">
                          <a:solidFill>
                            <a:srgbClr val="0000FF"/>
                          </a:solidFill>
                          <a:effectLst/>
                        </a:rPr>
                      </a:br>
                      <a:r>
                        <a:rPr lang="en-US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Presenter: THU Kyaw (KU)</a:t>
                      </a:r>
                      <a:r>
                        <a:rPr lang="en-US" sz="1500" u="none" strike="noStrike" dirty="0">
                          <a:solidFill>
                            <a:schemeClr val="tx1"/>
                          </a:solidFill>
                          <a:effectLst/>
                        </a:rPr>
                        <a:t>, Chair: Prof. WANG Dong</a:t>
                      </a:r>
                      <a:endParaRPr lang="en-US" sz="15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8141" marR="98141" marT="49070" marB="4907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303-207-Auditorium</a:t>
                      </a:r>
                      <a:endParaRPr lang="en-US" sz="15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48" marR="7348" marT="7348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558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u="none" strike="noStrike" dirty="0">
                          <a:effectLst/>
                        </a:rPr>
                        <a:t>10:30 - 12:00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48" marR="7348" marT="7348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Oral Sessions #5, #6, #7</a:t>
                      </a:r>
                      <a:endParaRPr lang="en-US" sz="15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8141" marR="98141" marT="49070" marB="4907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</a:rPr>
                        <a:t>303-207-Auditorium, 408, -B106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89584" marR="89584" marT="44792" marB="44792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558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u="none" strike="noStrike" dirty="0">
                          <a:effectLst/>
                        </a:rPr>
                        <a:t>12:00 - 13:00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48" marR="7348" marT="7348" marB="0" anchor="ctr"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Lunch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89584" marR="89584" marT="44792" marB="44792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877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u="none" strike="noStrike" dirty="0">
                          <a:effectLst/>
                          <a:latin typeface="+mn-lt"/>
                        </a:rPr>
                        <a:t>13:00 - 13:30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Keynote #4 (Environment)</a:t>
                      </a:r>
                    </a:p>
                    <a:p>
                      <a:pPr algn="ctr" fontAlgn="ctr"/>
                      <a:r>
                        <a:rPr lang="en-US" sz="15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Presenter: Mohd </a:t>
                      </a:r>
                      <a:r>
                        <a:rPr lang="en-US" sz="1500" b="1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Shafry</a:t>
                      </a:r>
                      <a:r>
                        <a:rPr lang="en-US" sz="15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Mohd Rahim(UTM)</a:t>
                      </a:r>
                      <a:r>
                        <a:rPr lang="en-US" sz="15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</a:p>
                    <a:p>
                      <a:pPr algn="ctr" fontAlgn="ctr"/>
                      <a:r>
                        <a:rPr lang="en-US" sz="15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Prof. </a:t>
                      </a:r>
                      <a:r>
                        <a:rPr lang="en-US" sz="15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Aminuddin</a:t>
                      </a:r>
                      <a:r>
                        <a:rPr lang="en-US" sz="15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Bin </a:t>
                      </a:r>
                      <a:r>
                        <a:rPr lang="en-US" sz="15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Saat</a:t>
                      </a:r>
                      <a:endParaRPr lang="en-US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  <a:latin typeface="+mn-lt"/>
                        </a:rPr>
                        <a:t>303-207-Auditorium</a:t>
                      </a:r>
                      <a:endParaRPr lang="en-US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8073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u="none" strike="noStrike" dirty="0">
                          <a:effectLst/>
                          <a:latin typeface="+mn-lt"/>
                        </a:rPr>
                        <a:t>13:30 - 13:45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  <a:latin typeface="+mn-lt"/>
                        </a:rPr>
                        <a:t>15-min break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04863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u="none" strike="noStrike" dirty="0">
                          <a:effectLst/>
                          <a:latin typeface="+mn-lt"/>
                        </a:rPr>
                        <a:t>13:45 - 15:45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Oral Sessions #8, #9, #10</a:t>
                      </a:r>
                      <a:endParaRPr lang="en-US" altLang="ko-KR" sz="15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100174" marR="100174" marT="50087" marB="50087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</a:rPr>
                        <a:t>303-207-Auditorium, B106, -408, </a:t>
                      </a: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100174" marR="100174" marT="50087" marB="50087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32669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15:00 - 16:00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Tea Time(All Faculties)</a:t>
                      </a:r>
                    </a:p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with the President of PNU at PNU headquarter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205-5F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89526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15:45 - 17:00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15-min break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54571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17:00 - 18:00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Closing Ceremony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303-207-Auditorium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30947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18:00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Farewell party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303-B106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013470"/>
                  </a:ext>
                </a:extLst>
              </a:tr>
            </a:tbl>
          </a:graphicData>
        </a:graphic>
      </p:graphicFrame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CD0B8FE7-F577-64D0-7596-99B36EC2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674A78-6143-96B7-EE2D-2146D76DE1AE}"/>
              </a:ext>
            </a:extLst>
          </p:cNvPr>
          <p:cNvSpPr txBox="1"/>
          <p:nvPr/>
        </p:nvSpPr>
        <p:spPr>
          <a:xfrm>
            <a:off x="9659332" y="312457"/>
            <a:ext cx="253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Guidebook p.12~13</a:t>
            </a:r>
            <a:endParaRPr lang="ko-KR" altLang="en-US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95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1C7CF-4F37-68C4-E7B9-4CADF2B59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2DCACC2-F6E1-C8EB-7C9E-E8419259235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Day 2 Special announcement for professors</a:t>
            </a:r>
          </a:p>
        </p:txBody>
      </p:sp>
      <p:sp>
        <p:nvSpPr>
          <p:cNvPr id="12" name="슬라이드 번호 개체 틀 11">
            <a:extLst>
              <a:ext uri="{FF2B5EF4-FFF2-40B4-BE49-F238E27FC236}">
                <a16:creationId xmlns:a16="http://schemas.microsoft.com/office/drawing/2014/main" id="{4D808CF7-FC84-1E1B-FF43-1FB5319E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D42DE3-3D05-41C0-8DF2-93E2AF8DDBBE}"/>
              </a:ext>
            </a:extLst>
          </p:cNvPr>
          <p:cNvSpPr txBox="1"/>
          <p:nvPr/>
        </p:nvSpPr>
        <p:spPr>
          <a:xfrm>
            <a:off x="463463" y="4233798"/>
            <a:ext cx="11343101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All professors are invited for tea time with the president of PNU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   ; </a:t>
            </a:r>
            <a:r>
              <a:rPr lang="en-US" altLang="ko-KR" dirty="0" err="1"/>
              <a:t>Plz</a:t>
            </a:r>
            <a:r>
              <a:rPr lang="en-US" altLang="ko-KR" dirty="0"/>
              <a:t>, come to the main door of </a:t>
            </a:r>
            <a:r>
              <a:rPr lang="en-US" altLang="ko-KR" b="1" dirty="0">
                <a:solidFill>
                  <a:srgbClr val="0000FF"/>
                </a:solidFill>
              </a:rPr>
              <a:t>room B106 </a:t>
            </a:r>
            <a:r>
              <a:rPr lang="en-US" altLang="ko-KR" dirty="0"/>
              <a:t>by 14:45 (15 min earlier)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   ; </a:t>
            </a:r>
            <a:r>
              <a:rPr lang="en-US" altLang="ko-KR" b="1" dirty="0">
                <a:solidFill>
                  <a:srgbClr val="0000FF"/>
                </a:solidFill>
              </a:rPr>
              <a:t>Prof. </a:t>
            </a:r>
            <a:r>
              <a:rPr lang="en-US" altLang="ko-KR" b="1" dirty="0" err="1">
                <a:solidFill>
                  <a:srgbClr val="0000FF"/>
                </a:solidFill>
              </a:rPr>
              <a:t>Yilliang</a:t>
            </a:r>
            <a:r>
              <a:rPr lang="en-US" altLang="ko-KR" b="1" dirty="0">
                <a:solidFill>
                  <a:srgbClr val="0000FF"/>
                </a:solidFill>
              </a:rPr>
              <a:t> HE is asked to get out of the session room (B106) exactly at 14:45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All professors are asked to come to the auditorium to join the closing ceremony on time, and the subsequent farewell party in room B106</a:t>
            </a:r>
            <a:endParaRPr lang="ko-KR" altLang="en-US" dirty="0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17337B7D-70C5-41B9-9B2B-03749468F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114662"/>
              </p:ext>
            </p:extLst>
          </p:nvPr>
        </p:nvGraphicFramePr>
        <p:xfrm>
          <a:off x="463462" y="1333500"/>
          <a:ext cx="11235847" cy="285619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14917">
                  <a:extLst>
                    <a:ext uri="{9D8B030D-6E8A-4147-A177-3AD203B41FA5}">
                      <a16:colId xmlns:a16="http://schemas.microsoft.com/office/drawing/2014/main" val="943656930"/>
                    </a:ext>
                  </a:extLst>
                </a:gridCol>
                <a:gridCol w="4119985">
                  <a:extLst>
                    <a:ext uri="{9D8B030D-6E8A-4147-A177-3AD203B41FA5}">
                      <a16:colId xmlns:a16="http://schemas.microsoft.com/office/drawing/2014/main" val="4099484944"/>
                    </a:ext>
                  </a:extLst>
                </a:gridCol>
                <a:gridCol w="2368469">
                  <a:extLst>
                    <a:ext uri="{9D8B030D-6E8A-4147-A177-3AD203B41FA5}">
                      <a16:colId xmlns:a16="http://schemas.microsoft.com/office/drawing/2014/main" val="663060314"/>
                    </a:ext>
                  </a:extLst>
                </a:gridCol>
                <a:gridCol w="3032476">
                  <a:extLst>
                    <a:ext uri="{9D8B030D-6E8A-4147-A177-3AD203B41FA5}">
                      <a16:colId xmlns:a16="http://schemas.microsoft.com/office/drawing/2014/main" val="2324603850"/>
                    </a:ext>
                  </a:extLst>
                </a:gridCol>
              </a:tblGrid>
              <a:tr h="2856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Time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Session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Venue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Reviewer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13763765"/>
                  </a:ext>
                </a:extLst>
              </a:tr>
              <a:tr h="28561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10:30 - 12:00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Oral Session #5 (6) : Materials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303-207-Auditorium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SJTU: Prof. HANG Tao</a:t>
                      </a:r>
                      <a:endParaRPr lang="en-US" sz="1600" b="1" i="0" u="none" strike="noStrike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3895122"/>
                  </a:ext>
                </a:extLst>
              </a:tr>
              <a:tr h="2856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effectLst/>
                        </a:rPr>
                        <a:t>Oral Session #6 (6) : Environment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303-408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KU: Prof. WANG Dong</a:t>
                      </a:r>
                      <a:endParaRPr lang="en-US" sz="1600" b="1" i="0" u="none" strike="noStrike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3732578"/>
                  </a:ext>
                </a:extLst>
              </a:tr>
              <a:tr h="2856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Oral Session #7 (6) : Energy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303-B106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KU: Prof. THU Kyaw 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996459"/>
                  </a:ext>
                </a:extLst>
              </a:tr>
              <a:tr h="28561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13:45 - 15:45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Oral Session #8 (6) : Materials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303-207-Auditorium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485278"/>
                  </a:ext>
                </a:extLst>
              </a:tr>
              <a:tr h="2856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effectLst/>
                        </a:rPr>
                        <a:t>Oral Session #9 (4) : Environment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303-B106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SJTU: Prof. HE </a:t>
                      </a:r>
                      <a:r>
                        <a:rPr lang="en-US" sz="1600" u="none" strike="noStrike" dirty="0" err="1">
                          <a:effectLst/>
                        </a:rPr>
                        <a:t>Yiliang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330119"/>
                  </a:ext>
                </a:extLst>
              </a:tr>
              <a:tr h="2856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Oral Session #10 (7) : Energy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303-408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2556948"/>
                  </a:ext>
                </a:extLst>
              </a:tr>
              <a:tr h="2856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15:00 - 16:00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Tea time with President of PNU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205-5F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All invited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398833"/>
                  </a:ext>
                </a:extLst>
              </a:tr>
              <a:tr h="2856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17:00 - 18:00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Closing ceremony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303-207-Auditorium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All invited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3940063"/>
                  </a:ext>
                </a:extLst>
              </a:tr>
              <a:tr h="2856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18:00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Farewell party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303-B106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All invited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731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583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1C7CF-4F37-68C4-E7B9-4CADF2B59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2DCACC2-F6E1-C8EB-7C9E-E8419259235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Professors invited to the 2</a:t>
            </a:r>
            <a:r>
              <a:rPr lang="en-US" altLang="ko-KR" sz="44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tea time</a:t>
            </a:r>
          </a:p>
        </p:txBody>
      </p:sp>
      <p:sp>
        <p:nvSpPr>
          <p:cNvPr id="12" name="슬라이드 번호 개체 틀 11">
            <a:extLst>
              <a:ext uri="{FF2B5EF4-FFF2-40B4-BE49-F238E27FC236}">
                <a16:creationId xmlns:a16="http://schemas.microsoft.com/office/drawing/2014/main" id="{4D808CF7-FC84-1E1B-FF43-1FB5319E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13</a:t>
            </a:fld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05ADE555-0B53-4D0E-951C-2F24872766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739321"/>
              </p:ext>
            </p:extLst>
          </p:nvPr>
        </p:nvGraphicFramePr>
        <p:xfrm>
          <a:off x="367430" y="1280163"/>
          <a:ext cx="11494719" cy="536805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993939">
                  <a:extLst>
                    <a:ext uri="{9D8B030D-6E8A-4147-A177-3AD203B41FA5}">
                      <a16:colId xmlns:a16="http://schemas.microsoft.com/office/drawing/2014/main" val="109899359"/>
                    </a:ext>
                  </a:extLst>
                </a:gridCol>
                <a:gridCol w="1311448">
                  <a:extLst>
                    <a:ext uri="{9D8B030D-6E8A-4147-A177-3AD203B41FA5}">
                      <a16:colId xmlns:a16="http://schemas.microsoft.com/office/drawing/2014/main" val="1250308567"/>
                    </a:ext>
                  </a:extLst>
                </a:gridCol>
                <a:gridCol w="2632097">
                  <a:extLst>
                    <a:ext uri="{9D8B030D-6E8A-4147-A177-3AD203B41FA5}">
                      <a16:colId xmlns:a16="http://schemas.microsoft.com/office/drawing/2014/main" val="733400593"/>
                    </a:ext>
                  </a:extLst>
                </a:gridCol>
                <a:gridCol w="5563296">
                  <a:extLst>
                    <a:ext uri="{9D8B030D-6E8A-4147-A177-3AD203B41FA5}">
                      <a16:colId xmlns:a16="http://schemas.microsoft.com/office/drawing/2014/main" val="3719625794"/>
                    </a:ext>
                  </a:extLst>
                </a:gridCol>
                <a:gridCol w="993939">
                  <a:extLst>
                    <a:ext uri="{9D8B030D-6E8A-4147-A177-3AD203B41FA5}">
                      <a16:colId xmlns:a16="http://schemas.microsoft.com/office/drawing/2014/main" val="191431517"/>
                    </a:ext>
                  </a:extLst>
                </a:gridCol>
              </a:tblGrid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YANG Minjong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 Vice president for International Affairs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PNU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8323147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LEE Donggeun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CA+, Mechanical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PNU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12581031"/>
                  </a:ext>
                </a:extLst>
              </a:tr>
              <a:tr h="686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HARATA Akira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Deputy Director General, Q-AOS, KU </a:t>
                      </a:r>
                      <a:br>
                        <a:rPr lang="en-US" sz="1600" u="none" strike="noStrike">
                          <a:effectLst/>
                        </a:rPr>
                      </a:br>
                      <a:r>
                        <a:rPr lang="en-US" sz="1600" u="none" strike="noStrike">
                          <a:effectLst/>
                        </a:rPr>
                        <a:t>(Kyushu University Institute for Asian and Oceanian Studies)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2489647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4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MIYAZAKI Takahiko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CA+, Mechanical and Systems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89339988"/>
                  </a:ext>
                </a:extLst>
              </a:tr>
              <a:tr h="54283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5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WANG Dong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Global Engagement Office, IGSES, </a:t>
                      </a:r>
                      <a:br>
                        <a:rPr lang="en-US" sz="1600" u="none" strike="noStrike">
                          <a:effectLst/>
                        </a:rPr>
                      </a:br>
                      <a:r>
                        <a:rPr lang="en-US" sz="1600" u="none" strike="noStrike">
                          <a:effectLst/>
                        </a:rPr>
                        <a:t>Device Science and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6902909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6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KYAW Thu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CSS Chair of KU, Mechanical and Systems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7540284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7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Mr.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SONG XUMING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Chairman, School Council, Low Carbon College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4002426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8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WANG QIAN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CA+, Director, Internation Affairs Office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7683961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9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HANG TAO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Vice Dean, School of Materials Science and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8378350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10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JIANG ZHI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Head of CA+, School of Mechanical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2676502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HE YILIANG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Vice Dean, Low Carbon College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5082702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HAN DONG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School of Mechanical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4218628"/>
                  </a:ext>
                </a:extLst>
              </a:tr>
              <a:tr h="54283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13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ZHENG ZHEN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Director, Quality Promotion Office, Graduate School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 err="1">
                          <a:effectLst/>
                        </a:rPr>
                        <a:t>School</a:t>
                      </a:r>
                      <a:r>
                        <a:rPr lang="en-US" sz="1600" u="none" strike="noStrike" dirty="0">
                          <a:effectLst/>
                        </a:rPr>
                        <a:t> of Chemistry and Chemical Engineering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3123597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14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Che Rozid Bin Mamat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Director, Office of Strategic and Corporate Affairs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UTM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4410257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15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</a:rPr>
                        <a:t>Ir. Ts. Dr. Zaini Bin Ahmad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Dean, Faculty of Mechanical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UTM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5127208"/>
                  </a:ext>
                </a:extLst>
              </a:tr>
              <a:tr h="2766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16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Assoc. Prof.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Aminuddin Bin Saat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Department Head, Thermofulids, Mechanical Engineering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UTM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189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137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A84B4-8A2E-BC23-109A-0B81EA12B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F8C6E03-DB76-59BB-0C9D-73C9221466D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Oral Presentation</a:t>
            </a:r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CD0B8FE7-F577-64D0-7596-99B36EC2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14</a:t>
            </a:fld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213954-E822-4F68-B891-000A6BD03B09}"/>
              </a:ext>
            </a:extLst>
          </p:cNvPr>
          <p:cNvSpPr txBox="1"/>
          <p:nvPr/>
        </p:nvSpPr>
        <p:spPr>
          <a:xfrm>
            <a:off x="532016" y="1396541"/>
            <a:ext cx="214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alibri" panose="020F0502020204030204" pitchFamily="34" charset="0"/>
                <a:cs typeface="Calibri" panose="020F0502020204030204" pitchFamily="34" charset="0"/>
              </a:rPr>
              <a:t>Oral presenters</a:t>
            </a:r>
            <a:endParaRPr lang="ko-KR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B7CEE6-337F-447C-9A90-66955CD6B633}"/>
              </a:ext>
            </a:extLst>
          </p:cNvPr>
          <p:cNvSpPr txBox="1"/>
          <p:nvPr/>
        </p:nvSpPr>
        <p:spPr>
          <a:xfrm>
            <a:off x="997527" y="1858206"/>
            <a:ext cx="8557664" cy="81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2000" dirty="0">
                <a:latin typeface="Calibri" panose="020F0502020204030204" pitchFamily="34" charset="0"/>
                <a:cs typeface="Calibri" panose="020F0502020204030204" pitchFamily="34" charset="0"/>
              </a:rPr>
              <a:t>Upload your presentation file earlier and check it before your scheduled time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for 11 min </a:t>
            </a:r>
            <a:r>
              <a:rPr lang="en-US" altLang="ko-KR" sz="2000" dirty="0">
                <a:latin typeface="Calibri" panose="020F0502020204030204" pitchFamily="34" charset="0"/>
                <a:cs typeface="Calibri" panose="020F0502020204030204" pitchFamily="34" charset="0"/>
              </a:rPr>
              <a:t>+ Q&amp;A for 3 min + Author change for 1 min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157E63-1D30-4465-90E9-90352EBD93C2}"/>
              </a:ext>
            </a:extLst>
          </p:cNvPr>
          <p:cNvSpPr txBox="1"/>
          <p:nvPr/>
        </p:nvSpPr>
        <p:spPr>
          <a:xfrm>
            <a:off x="532016" y="2909992"/>
            <a:ext cx="2047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alibri" panose="020F0502020204030204" pitchFamily="34" charset="0"/>
                <a:cs typeface="Calibri" panose="020F0502020204030204" pitchFamily="34" charset="0"/>
              </a:rPr>
              <a:t>Student Chairs</a:t>
            </a:r>
            <a:endParaRPr lang="ko-KR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9E139D-E09D-4006-890C-74119317212D}"/>
              </a:ext>
            </a:extLst>
          </p:cNvPr>
          <p:cNvSpPr txBox="1"/>
          <p:nvPr/>
        </p:nvSpPr>
        <p:spPr>
          <a:xfrm>
            <a:off x="997527" y="3271907"/>
            <a:ext cx="10823171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000" dirty="0">
                <a:latin typeface="Calibri" panose="020F0502020204030204" pitchFamily="34" charset="0"/>
                <a:cs typeface="Calibri" panose="020F0502020204030204" pitchFamily="34" charset="0"/>
              </a:rPr>
              <a:t>Check if all presenters are ready in your session 5 min. before the session starts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000" dirty="0">
                <a:latin typeface="Calibri" panose="020F0502020204030204" pitchFamily="34" charset="0"/>
                <a:cs typeface="Calibri" panose="020F0502020204030204" pitchFamily="34" charset="0"/>
              </a:rPr>
              <a:t>Keep the time assigned for your session ; </a:t>
            </a:r>
            <a:r>
              <a:rPr lang="en-US" altLang="ko-K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Plz</a:t>
            </a:r>
            <a:r>
              <a:rPr lang="en-US" altLang="ko-KR" sz="2000" dirty="0">
                <a:latin typeface="Calibri" panose="020F0502020204030204" pitchFamily="34" charset="0"/>
                <a:cs typeface="Calibri" panose="020F0502020204030204" pitchFamily="34" charset="0"/>
              </a:rPr>
              <a:t> ring a bell when each presentation has been running for 10 min, 1 min. before the end.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828B6-0413-4755-8391-9473B8863382}"/>
              </a:ext>
            </a:extLst>
          </p:cNvPr>
          <p:cNvSpPr txBox="1"/>
          <p:nvPr/>
        </p:nvSpPr>
        <p:spPr>
          <a:xfrm>
            <a:off x="532016" y="4925469"/>
            <a:ext cx="138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alibri" panose="020F0502020204030204" pitchFamily="34" charset="0"/>
                <a:cs typeface="Calibri" panose="020F0502020204030204" pitchFamily="34" charset="0"/>
              </a:rPr>
              <a:t>Audience</a:t>
            </a:r>
            <a:endParaRPr lang="ko-KR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35A6CD-A82F-4700-A0A9-E5FCAF326674}"/>
              </a:ext>
            </a:extLst>
          </p:cNvPr>
          <p:cNvSpPr txBox="1"/>
          <p:nvPr/>
        </p:nvSpPr>
        <p:spPr>
          <a:xfrm>
            <a:off x="997527" y="5220884"/>
            <a:ext cx="10823171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Plz</a:t>
            </a:r>
            <a:r>
              <a:rPr lang="en-US" altLang="ko-KR" sz="2000" dirty="0">
                <a:latin typeface="Calibri" panose="020F0502020204030204" pitchFamily="34" charset="0"/>
                <a:cs typeface="Calibri" panose="020F0502020204030204" pitchFamily="34" charset="0"/>
              </a:rPr>
              <a:t> attend all sessions you prepared and actively participate in discussion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Plz</a:t>
            </a:r>
            <a:r>
              <a:rPr lang="en-US" altLang="ko-KR" sz="2000" dirty="0">
                <a:latin typeface="Calibri" panose="020F0502020204030204" pitchFamily="34" charset="0"/>
                <a:cs typeface="Calibri" panose="020F0502020204030204" pitchFamily="34" charset="0"/>
              </a:rPr>
              <a:t> select the two best presentations from each oral session through a google platform (see next)</a:t>
            </a:r>
          </a:p>
        </p:txBody>
      </p:sp>
    </p:spTree>
    <p:extLst>
      <p:ext uri="{BB962C8B-B14F-4D97-AF65-F5344CB8AC3E}">
        <p14:creationId xmlns:p14="http://schemas.microsoft.com/office/powerpoint/2010/main" val="2591651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A84B4-8A2E-BC23-109A-0B81EA12B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F8C6E03-DB76-59BB-0C9D-73C9221466D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How to select the best oral presentation</a:t>
            </a:r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CD0B8FE7-F577-64D0-7596-99B36EC2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15</a:t>
            </a:fld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40793E-F52F-4B3A-8284-A12551A72023}"/>
              </a:ext>
            </a:extLst>
          </p:cNvPr>
          <p:cNvSpPr txBox="1"/>
          <p:nvPr/>
        </p:nvSpPr>
        <p:spPr>
          <a:xfrm>
            <a:off x="365761" y="1246915"/>
            <a:ext cx="9809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200" dirty="0"/>
              <a:t>Visit CSS 26 homepage (</a:t>
            </a:r>
            <a:r>
              <a:rPr lang="en-US" altLang="ko-KR" sz="2200" dirty="0">
                <a:hlinkClick r:id="rId2"/>
              </a:rPr>
              <a:t>https://public.thinkonweb.com/sites/eest2021w</a:t>
            </a:r>
            <a:r>
              <a:rPr lang="en-US" altLang="ko-KR" sz="2200" dirty="0"/>
              <a:t>)</a:t>
            </a:r>
          </a:p>
          <a:p>
            <a:r>
              <a:rPr lang="en-US" altLang="ko-KR" sz="2200" dirty="0"/>
              <a:t>   or Search w/ “26</a:t>
            </a:r>
            <a:r>
              <a:rPr lang="en-US" altLang="ko-KR" sz="2200" baseline="30000" dirty="0"/>
              <a:t>th</a:t>
            </a:r>
            <a:r>
              <a:rPr lang="en-US" altLang="ko-KR" sz="2200" dirty="0"/>
              <a:t> CSS-EEST” and then find the website by </a:t>
            </a:r>
            <a:r>
              <a:rPr lang="en-US" altLang="ko-KR" sz="2200" dirty="0" err="1"/>
              <a:t>ThinkOnWeb</a:t>
            </a:r>
            <a:r>
              <a:rPr lang="en-US" altLang="ko-KR" sz="2200" dirty="0"/>
              <a:t>  </a:t>
            </a:r>
            <a:endParaRPr lang="ko-KR" altLang="en-US" sz="2200" dirty="0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EE13E03B-82D7-4857-A330-3A082C53DB1C}"/>
              </a:ext>
            </a:extLst>
          </p:cNvPr>
          <p:cNvGrpSpPr/>
          <p:nvPr/>
        </p:nvGrpSpPr>
        <p:grpSpPr>
          <a:xfrm>
            <a:off x="10437870" y="1249691"/>
            <a:ext cx="1534168" cy="762787"/>
            <a:chOff x="7269235" y="825316"/>
            <a:chExt cx="2178484" cy="1033809"/>
          </a:xfrm>
        </p:grpSpPr>
        <p:pic>
          <p:nvPicPr>
            <p:cNvPr id="13" name="그림 12" descr="패턴, 사각형, 직사각형, 예술이(가) 표시된 사진&#10;&#10;자동 생성된 설명">
              <a:extLst>
                <a:ext uri="{FF2B5EF4-FFF2-40B4-BE49-F238E27FC236}">
                  <a16:creationId xmlns:a16="http://schemas.microsoft.com/office/drawing/2014/main" id="{ABD6BEA5-1825-4ED8-AC37-7EDF3DDAB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9235" y="825316"/>
              <a:ext cx="1033809" cy="103380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B80F190-7009-4659-AEAF-B824D9B6B6D3}"/>
                </a:ext>
              </a:extLst>
            </p:cNvPr>
            <p:cNvSpPr txBox="1"/>
            <p:nvPr/>
          </p:nvSpPr>
          <p:spPr>
            <a:xfrm>
              <a:off x="8303044" y="844082"/>
              <a:ext cx="1144675" cy="9385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3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QR code to our webpage.</a:t>
              </a:r>
            </a:p>
          </p:txBody>
        </p:sp>
      </p:grpSp>
      <p:pic>
        <p:nvPicPr>
          <p:cNvPr id="16" name="그림 15">
            <a:extLst>
              <a:ext uri="{FF2B5EF4-FFF2-40B4-BE49-F238E27FC236}">
                <a16:creationId xmlns:a16="http://schemas.microsoft.com/office/drawing/2014/main" id="{5968F6EB-4834-4418-99E2-972CB7AA8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1" y="2147277"/>
            <a:ext cx="5865875" cy="4574198"/>
          </a:xfrm>
          <a:prstGeom prst="rect">
            <a:avLst/>
          </a:prstGeom>
        </p:spPr>
      </p:pic>
      <p:sp>
        <p:nvSpPr>
          <p:cNvPr id="17" name="타원 16">
            <a:extLst>
              <a:ext uri="{FF2B5EF4-FFF2-40B4-BE49-F238E27FC236}">
                <a16:creationId xmlns:a16="http://schemas.microsoft.com/office/drawing/2014/main" id="{FF1F8C0D-6AA7-4672-8206-A7BE042F1965}"/>
              </a:ext>
            </a:extLst>
          </p:cNvPr>
          <p:cNvSpPr/>
          <p:nvPr/>
        </p:nvSpPr>
        <p:spPr>
          <a:xfrm>
            <a:off x="2161309" y="5951913"/>
            <a:ext cx="914400" cy="6483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60521-2CB9-4A7D-AF1E-77A5D8AD75E2}"/>
              </a:ext>
            </a:extLst>
          </p:cNvPr>
          <p:cNvSpPr txBox="1"/>
          <p:nvPr/>
        </p:nvSpPr>
        <p:spPr>
          <a:xfrm>
            <a:off x="3258593" y="6206088"/>
            <a:ext cx="286565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</a:rPr>
              <a:t>Click the tab “Abstract”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73619CCE-F7CC-4630-B2BC-C248530ECE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0945" y="2955695"/>
            <a:ext cx="4791075" cy="188595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4080363-207C-4C57-8FC8-FD4A0C58D8D7}"/>
              </a:ext>
            </a:extLst>
          </p:cNvPr>
          <p:cNvSpPr txBox="1"/>
          <p:nvPr/>
        </p:nvSpPr>
        <p:spPr>
          <a:xfrm>
            <a:off x="6780945" y="5028583"/>
            <a:ext cx="47910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rgbClr val="0000FF"/>
                </a:solidFill>
              </a:rPr>
              <a:t>You will be prompted to type a passwd on a new pop-up window.</a:t>
            </a:r>
          </a:p>
          <a:p>
            <a:endParaRPr lang="en-US" altLang="ko-KR" sz="2000" dirty="0">
              <a:solidFill>
                <a:srgbClr val="0000FF"/>
              </a:solidFill>
            </a:endParaRPr>
          </a:p>
          <a:p>
            <a:r>
              <a:rPr lang="en-US" altLang="ko-KR" sz="2000" dirty="0">
                <a:solidFill>
                  <a:srgbClr val="0000FF"/>
                </a:solidFill>
              </a:rPr>
              <a:t>Then, type “css26” to access the google platform.</a:t>
            </a:r>
            <a:endParaRPr lang="ko-KR" altLang="en-US" sz="2000" dirty="0">
              <a:solidFill>
                <a:srgbClr val="0000F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881B49-9510-4779-AFB3-B5A15C22A8E3}"/>
              </a:ext>
            </a:extLst>
          </p:cNvPr>
          <p:cNvSpPr txBox="1"/>
          <p:nvPr/>
        </p:nvSpPr>
        <p:spPr>
          <a:xfrm>
            <a:off x="7016199" y="3582639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0000FF"/>
                </a:solidFill>
              </a:rPr>
              <a:t>css26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25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A84B4-8A2E-BC23-109A-0B81EA12B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F8C6E03-DB76-59BB-0C9D-73C9221466D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How to select the best oral presentation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40793E-F52F-4B3A-8284-A12551A72023}"/>
              </a:ext>
            </a:extLst>
          </p:cNvPr>
          <p:cNvSpPr txBox="1"/>
          <p:nvPr/>
        </p:nvSpPr>
        <p:spPr>
          <a:xfrm>
            <a:off x="365761" y="1246915"/>
            <a:ext cx="98090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200" dirty="0"/>
              <a:t>Then, you will move onto a voting site below.</a:t>
            </a:r>
            <a:endParaRPr lang="ko-KR" altLang="en-US" sz="22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7F3F13F-3733-4CA7-B6A2-D8D4F8C31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1" y="1868915"/>
            <a:ext cx="5805321" cy="4661673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93BB59E-392C-482B-9F2C-D8ECE72C27B8}"/>
              </a:ext>
            </a:extLst>
          </p:cNvPr>
          <p:cNvSpPr/>
          <p:nvPr/>
        </p:nvSpPr>
        <p:spPr>
          <a:xfrm>
            <a:off x="532015" y="5353396"/>
            <a:ext cx="2709949" cy="1177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162482-21DB-4676-A6CE-E7BFDB00F93C}"/>
              </a:ext>
            </a:extLst>
          </p:cNvPr>
          <p:cNvSpPr txBox="1"/>
          <p:nvPr/>
        </p:nvSpPr>
        <p:spPr>
          <a:xfrm>
            <a:off x="532014" y="3457207"/>
            <a:ext cx="2709949" cy="1785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200" dirty="0">
                <a:solidFill>
                  <a:srgbClr val="FF0000"/>
                </a:solidFill>
              </a:rPr>
              <a:t>Vote your best presentation in each session on Dec 2</a:t>
            </a:r>
            <a:r>
              <a:rPr lang="en-US" altLang="ko-KR" sz="2200" baseline="30000" dirty="0">
                <a:solidFill>
                  <a:srgbClr val="FF0000"/>
                </a:solidFill>
              </a:rPr>
              <a:t>nd</a:t>
            </a:r>
            <a:r>
              <a:rPr lang="en-US" altLang="ko-KR" sz="2200" dirty="0">
                <a:solidFill>
                  <a:srgbClr val="FF0000"/>
                </a:solidFill>
              </a:rPr>
              <a:t> or Dec 3</a:t>
            </a:r>
            <a:r>
              <a:rPr lang="en-US" altLang="ko-KR" sz="2200" baseline="30000" dirty="0">
                <a:solidFill>
                  <a:srgbClr val="FF0000"/>
                </a:solidFill>
              </a:rPr>
              <a:t>rd</a:t>
            </a:r>
            <a:r>
              <a:rPr lang="en-US" altLang="ko-KR" sz="2200" dirty="0">
                <a:solidFill>
                  <a:srgbClr val="FF0000"/>
                </a:solidFill>
              </a:rPr>
              <a:t> (for students)</a:t>
            </a:r>
            <a:endParaRPr lang="ko-KR" altLang="en-US" sz="2200" dirty="0">
              <a:solidFill>
                <a:srgbClr val="FF0000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F68A311-86F8-493C-B30E-4231094189D0}"/>
              </a:ext>
            </a:extLst>
          </p:cNvPr>
          <p:cNvSpPr/>
          <p:nvPr/>
        </p:nvSpPr>
        <p:spPr>
          <a:xfrm>
            <a:off x="3388822" y="5353396"/>
            <a:ext cx="2709949" cy="117719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7B5EFF-C4BE-4950-96CF-BA8CE9F48742}"/>
              </a:ext>
            </a:extLst>
          </p:cNvPr>
          <p:cNvSpPr txBox="1"/>
          <p:nvPr/>
        </p:nvSpPr>
        <p:spPr>
          <a:xfrm>
            <a:off x="3408216" y="4412371"/>
            <a:ext cx="270994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200" dirty="0">
                <a:solidFill>
                  <a:srgbClr val="0000FF"/>
                </a:solidFill>
              </a:rPr>
              <a:t>This is for Faculty reviewers</a:t>
            </a:r>
            <a:endParaRPr lang="ko-KR" altLang="en-US" sz="2200" dirty="0">
              <a:solidFill>
                <a:srgbClr val="00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FCD1F-AD49-482F-BF12-BD037BE1B6A5}"/>
              </a:ext>
            </a:extLst>
          </p:cNvPr>
          <p:cNvSpPr txBox="1"/>
          <p:nvPr/>
        </p:nvSpPr>
        <p:spPr>
          <a:xfrm>
            <a:off x="6971606" y="1246915"/>
            <a:ext cx="48546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200" dirty="0"/>
              <a:t>Then, you will be prompted to log in with your google ID &amp; passwd</a:t>
            </a:r>
            <a:endParaRPr lang="ko-KR" altLang="en-US" sz="2200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6B6BF36D-0DDB-4BC8-9DFA-B86DD86CB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508" y="2387796"/>
            <a:ext cx="4416828" cy="447020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1D24B8F-DE32-4AF7-B620-F2E5FBD0380A}"/>
              </a:ext>
            </a:extLst>
          </p:cNvPr>
          <p:cNvSpPr txBox="1"/>
          <p:nvPr/>
        </p:nvSpPr>
        <p:spPr>
          <a:xfrm>
            <a:off x="6852456" y="3457207"/>
            <a:ext cx="497378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200" dirty="0">
                <a:solidFill>
                  <a:srgbClr val="0000FF"/>
                </a:solidFill>
              </a:rPr>
              <a:t>Following the instruction, click your best two presentations</a:t>
            </a:r>
            <a:endParaRPr lang="ko-KR" altLang="en-US" sz="2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37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9" grpId="0" animBg="1"/>
      <p:bldP spid="23" grpId="0" animBg="1"/>
      <p:bldP spid="8" grpId="0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4B288-539A-764E-2C8F-B63B2F568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7530DC38-5DF7-142B-9210-D52CAC82133B}"/>
              </a:ext>
            </a:extLst>
          </p:cNvPr>
          <p:cNvGrpSpPr/>
          <p:nvPr/>
        </p:nvGrpSpPr>
        <p:grpSpPr>
          <a:xfrm>
            <a:off x="320512" y="107376"/>
            <a:ext cx="11871488" cy="600164"/>
            <a:chOff x="235670" y="-124104"/>
            <a:chExt cx="11956330" cy="600164"/>
          </a:xfrm>
        </p:grpSpPr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BFD9AAE1-D890-5870-A074-F994A4E1976B}"/>
                </a:ext>
              </a:extLst>
            </p:cNvPr>
            <p:cNvCxnSpPr>
              <a:cxnSpLocks/>
            </p:cNvCxnSpPr>
            <p:nvPr/>
          </p:nvCxnSpPr>
          <p:spPr>
            <a:xfrm>
              <a:off x="235670" y="476060"/>
              <a:ext cx="11956330" cy="0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5F4425-6C1A-90B6-2DA7-03231F1AB5F5}"/>
                </a:ext>
              </a:extLst>
            </p:cNvPr>
            <p:cNvSpPr txBox="1"/>
            <p:nvPr/>
          </p:nvSpPr>
          <p:spPr>
            <a:xfrm>
              <a:off x="235670" y="-124104"/>
              <a:ext cx="4246609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3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Additional Information</a:t>
              </a:r>
              <a:endParaRPr lang="ko-KR" altLang="en-US" sz="33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D7DB1D-4707-4293-7967-DFA30FD86E9B}"/>
              </a:ext>
            </a:extLst>
          </p:cNvPr>
          <p:cNvSpPr/>
          <p:nvPr/>
        </p:nvSpPr>
        <p:spPr>
          <a:xfrm>
            <a:off x="0" y="0"/>
            <a:ext cx="32051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슬라이드 번호 개체 틀 13">
            <a:extLst>
              <a:ext uri="{FF2B5EF4-FFF2-40B4-BE49-F238E27FC236}">
                <a16:creationId xmlns:a16="http://schemas.microsoft.com/office/drawing/2014/main" id="{B7C84B28-72E3-9863-002A-F3C8EE43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17</a:t>
            </a:fld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2A8C0874-8885-D19D-4910-6EF31F096AEC}"/>
              </a:ext>
            </a:extLst>
          </p:cNvPr>
          <p:cNvGrpSpPr/>
          <p:nvPr/>
        </p:nvGrpSpPr>
        <p:grpSpPr>
          <a:xfrm>
            <a:off x="3483303" y="1013025"/>
            <a:ext cx="3960000" cy="4431852"/>
            <a:chOff x="756987" y="1008554"/>
            <a:chExt cx="3960000" cy="4431852"/>
          </a:xfrm>
        </p:grpSpPr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3FFDACD7-02D4-CC77-0CFE-3F11885922F8}"/>
                </a:ext>
              </a:extLst>
            </p:cNvPr>
            <p:cNvSpPr/>
            <p:nvPr/>
          </p:nvSpPr>
          <p:spPr>
            <a:xfrm>
              <a:off x="756987" y="1008554"/>
              <a:ext cx="3960000" cy="396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28BDA011-DB13-D8B5-0DC2-908C5580F58C}"/>
                </a:ext>
              </a:extLst>
            </p:cNvPr>
            <p:cNvSpPr/>
            <p:nvPr/>
          </p:nvSpPr>
          <p:spPr>
            <a:xfrm>
              <a:off x="936987" y="1188554"/>
              <a:ext cx="3600000" cy="36000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2"/>
                  </a:solidFill>
                </a:rPr>
                <a:t>사진이나 그림 넣는 곳</a:t>
              </a:r>
            </a:p>
          </p:txBody>
        </p:sp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FB1A09F3-AD2A-300D-6921-6D0D53808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987" y="1188555"/>
              <a:ext cx="3600000" cy="3600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E7E89CA-9864-9E6A-417E-F61EEACE9692}"/>
                </a:ext>
              </a:extLst>
            </p:cNvPr>
            <p:cNvSpPr txBox="1"/>
            <p:nvPr/>
          </p:nvSpPr>
          <p:spPr>
            <a:xfrm>
              <a:off x="756987" y="4975535"/>
              <a:ext cx="3600000" cy="4648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en-US" altLang="ko-KR" b="1" dirty="0">
                  <a:solidFill>
                    <a:schemeClr val="tx2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〮 </a:t>
              </a:r>
              <a:r>
                <a:rPr lang="en-US" altLang="ko-KR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Please choose “PNU-</a:t>
              </a:r>
              <a:r>
                <a:rPr lang="en-US" altLang="ko-KR" b="1" dirty="0" err="1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Wifi</a:t>
              </a:r>
              <a:r>
                <a:rPr lang="en-US" altLang="ko-KR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”</a:t>
              </a:r>
              <a:endParaRPr lang="en-US" altLang="ko-KR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7773A7E7-4D64-9174-3B1D-1AA373285B47}"/>
              </a:ext>
            </a:extLst>
          </p:cNvPr>
          <p:cNvGrpSpPr/>
          <p:nvPr/>
        </p:nvGrpSpPr>
        <p:grpSpPr>
          <a:xfrm>
            <a:off x="7758716" y="1013025"/>
            <a:ext cx="4193798" cy="4831950"/>
            <a:chOff x="7228364" y="1008554"/>
            <a:chExt cx="4193798" cy="4831950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07ED60CF-3DD1-761D-6DDE-FB310DE4FF7B}"/>
                </a:ext>
              </a:extLst>
            </p:cNvPr>
            <p:cNvSpPr/>
            <p:nvPr/>
          </p:nvSpPr>
          <p:spPr>
            <a:xfrm>
              <a:off x="7228364" y="1008554"/>
              <a:ext cx="3960000" cy="396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4B00ED6-696C-9376-FFD3-10402EE07CF8}"/>
                </a:ext>
              </a:extLst>
            </p:cNvPr>
            <p:cNvSpPr txBox="1"/>
            <p:nvPr/>
          </p:nvSpPr>
          <p:spPr>
            <a:xfrm>
              <a:off x="7228364" y="4960135"/>
              <a:ext cx="4193798" cy="8803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en-US" altLang="ko-KR" b="1" dirty="0">
                  <a:solidFill>
                    <a:schemeClr val="tx2"/>
                  </a:solidFill>
                  <a:latin typeface="맑은 고딕" panose="020B0503020000020004" pitchFamily="50" charset="-127"/>
                  <a:cs typeface="Calibri" panose="020F0502020204030204" pitchFamily="34" charset="0"/>
                </a:rPr>
                <a:t>〮 </a:t>
              </a:r>
              <a:r>
                <a:rPr lang="en-US" altLang="ko-KR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ko-KR" sz="18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he ID can be found in the guidebook.</a:t>
              </a:r>
            </a:p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en-US" altLang="ko-KR" b="1" dirty="0">
                  <a:solidFill>
                    <a:schemeClr val="tx2"/>
                  </a:solidFill>
                  <a:latin typeface="맑은 고딕" panose="020B0503020000020004" pitchFamily="50" charset="-127"/>
                  <a:cs typeface="Calibri" panose="020F0502020204030204" pitchFamily="34" charset="0"/>
                </a:rPr>
                <a:t>〮 </a:t>
              </a:r>
              <a:r>
                <a:rPr lang="en-US" altLang="ko-KR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PW: pnucss26</a:t>
              </a:r>
              <a:endParaRPr lang="en-US" altLang="ko-KR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3FE1C617-F1AF-0E50-2CF8-69508B87E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08364" y="1180135"/>
              <a:ext cx="3600000" cy="3599999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1DE7FEB-A538-1C35-A55B-A659DB1D33CB}"/>
              </a:ext>
            </a:extLst>
          </p:cNvPr>
          <p:cNvSpPr txBox="1"/>
          <p:nvPr/>
        </p:nvSpPr>
        <p:spPr>
          <a:xfrm>
            <a:off x="500512" y="2185111"/>
            <a:ext cx="2587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3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Wifi</a:t>
            </a:r>
            <a:r>
              <a:rPr lang="en-US" altLang="ko-KR" sz="33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in PNU campus</a:t>
            </a:r>
            <a:endParaRPr lang="ko-KR" altLang="en-US" sz="33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DC3500-7911-13E1-B45F-CCA3247F3F07}"/>
              </a:ext>
            </a:extLst>
          </p:cNvPr>
          <p:cNvSpPr txBox="1"/>
          <p:nvPr/>
        </p:nvSpPr>
        <p:spPr>
          <a:xfrm>
            <a:off x="9659332" y="276653"/>
            <a:ext cx="253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Guidebook p.10~11</a:t>
            </a:r>
            <a:endParaRPr lang="ko-KR" altLang="en-US" sz="22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206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F8BFB-8547-4EFC-FB1E-5DF9F850B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4DCE832E-155D-1915-C4FE-FCD91B7C0F82}"/>
              </a:ext>
            </a:extLst>
          </p:cNvPr>
          <p:cNvGrpSpPr/>
          <p:nvPr/>
        </p:nvGrpSpPr>
        <p:grpSpPr>
          <a:xfrm>
            <a:off x="320512" y="107376"/>
            <a:ext cx="11871488" cy="600164"/>
            <a:chOff x="235670" y="-124104"/>
            <a:chExt cx="11956330" cy="600164"/>
          </a:xfrm>
        </p:grpSpPr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F58B19D8-9E61-8F30-8677-74BF582BDB6F}"/>
                </a:ext>
              </a:extLst>
            </p:cNvPr>
            <p:cNvCxnSpPr>
              <a:cxnSpLocks/>
            </p:cNvCxnSpPr>
            <p:nvPr/>
          </p:nvCxnSpPr>
          <p:spPr>
            <a:xfrm>
              <a:off x="235670" y="476060"/>
              <a:ext cx="11956330" cy="0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C4AABF7-2BFD-5368-BFC1-44A358018F5A}"/>
                </a:ext>
              </a:extLst>
            </p:cNvPr>
            <p:cNvSpPr txBox="1"/>
            <p:nvPr/>
          </p:nvSpPr>
          <p:spPr>
            <a:xfrm>
              <a:off x="235670" y="-124104"/>
              <a:ext cx="4246609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3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Additional Information</a:t>
              </a:r>
              <a:endParaRPr lang="ko-KR" altLang="en-US" sz="33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62696EF-A6B4-30BE-D9A1-E040424870EE}"/>
              </a:ext>
            </a:extLst>
          </p:cNvPr>
          <p:cNvSpPr/>
          <p:nvPr/>
        </p:nvSpPr>
        <p:spPr>
          <a:xfrm>
            <a:off x="0" y="0"/>
            <a:ext cx="32051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186F3621-F3E9-58B8-F278-99C57C376138}"/>
              </a:ext>
            </a:extLst>
          </p:cNvPr>
          <p:cNvSpPr/>
          <p:nvPr/>
        </p:nvSpPr>
        <p:spPr>
          <a:xfrm>
            <a:off x="7398731" y="1817538"/>
            <a:ext cx="3960000" cy="39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2B73AB5-5D60-4ADD-E05D-E4E1DCF170CE}"/>
              </a:ext>
            </a:extLst>
          </p:cNvPr>
          <p:cNvSpPr/>
          <p:nvPr/>
        </p:nvSpPr>
        <p:spPr>
          <a:xfrm>
            <a:off x="7578731" y="1997538"/>
            <a:ext cx="3600000" cy="36000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2"/>
                </a:solidFill>
              </a:rPr>
              <a:t>사진이나 그림 넣는 곳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12F22F2-D3E6-963F-693B-0E25AA96E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31" y="1997538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그룹 10">
            <a:extLst>
              <a:ext uri="{FF2B5EF4-FFF2-40B4-BE49-F238E27FC236}">
                <a16:creationId xmlns:a16="http://schemas.microsoft.com/office/drawing/2014/main" id="{3D0A34EA-6AB5-96A2-C3BC-442AC6555F3A}"/>
              </a:ext>
            </a:extLst>
          </p:cNvPr>
          <p:cNvGrpSpPr/>
          <p:nvPr/>
        </p:nvGrpSpPr>
        <p:grpSpPr>
          <a:xfrm>
            <a:off x="833269" y="1836892"/>
            <a:ext cx="6115050" cy="3694804"/>
            <a:chOff x="833269" y="1968104"/>
            <a:chExt cx="6115050" cy="3694804"/>
          </a:xfrm>
        </p:grpSpPr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C5B5EEE2-58A8-3C7B-9B30-15C2DACCC5FD}"/>
                </a:ext>
              </a:extLst>
            </p:cNvPr>
            <p:cNvGrpSpPr/>
            <p:nvPr/>
          </p:nvGrpSpPr>
          <p:grpSpPr>
            <a:xfrm>
              <a:off x="856529" y="1968104"/>
              <a:ext cx="5967167" cy="1137502"/>
              <a:chOff x="659875" y="1578989"/>
              <a:chExt cx="4157221" cy="1137502"/>
            </a:xfrm>
          </p:grpSpPr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A5128B75-B0C4-45E5-EE37-C12A8005B1AB}"/>
                  </a:ext>
                </a:extLst>
              </p:cNvPr>
              <p:cNvSpPr/>
              <p:nvPr/>
            </p:nvSpPr>
            <p:spPr>
              <a:xfrm>
                <a:off x="659875" y="2612797"/>
                <a:ext cx="4157221" cy="10369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사각형 27">
                <a:extLst>
                  <a:ext uri="{FF2B5EF4-FFF2-40B4-BE49-F238E27FC236}">
                    <a16:creationId xmlns:a16="http://schemas.microsoft.com/office/drawing/2014/main" id="{BA4F36CE-09B0-2D0D-8AB1-4BD5F0273497}"/>
                  </a:ext>
                </a:extLst>
              </p:cNvPr>
              <p:cNvSpPr/>
              <p:nvPr/>
            </p:nvSpPr>
            <p:spPr>
              <a:xfrm>
                <a:off x="659875" y="1578989"/>
                <a:ext cx="4157221" cy="10338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4400" b="1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Meal coupon</a:t>
                </a:r>
                <a:endParaRPr lang="ko-KR" altLang="en-US" sz="44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263B6D5-1473-6CCD-3C9C-115CCB80EE20}"/>
                </a:ext>
              </a:extLst>
            </p:cNvPr>
            <p:cNvSpPr txBox="1"/>
            <p:nvPr/>
          </p:nvSpPr>
          <p:spPr>
            <a:xfrm>
              <a:off x="833269" y="3083869"/>
              <a:ext cx="6115050" cy="25790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Tx/>
                <a:buChar char="-"/>
              </a:pP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Three meals will be provided at </a:t>
              </a:r>
              <a:r>
                <a:rPr lang="en-US" altLang="ko-KR" sz="2200" b="1" dirty="0" err="1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Geumjeong</a:t>
              </a: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Cafeteria  : </a:t>
              </a:r>
              <a:r>
                <a:rPr lang="en-US" altLang="ko-KR" sz="2200" b="1" dirty="0" err="1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Luch</a:t>
              </a: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&amp; dinner on Dec. 2</a:t>
              </a:r>
              <a:r>
                <a:rPr lang="en-US" altLang="ko-KR" sz="2200" b="1" baseline="300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; Lunch on Dec 3</a:t>
              </a:r>
              <a:r>
                <a:rPr lang="en-US" altLang="ko-KR" sz="2200" b="1" baseline="300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rd</a:t>
              </a: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</a:t>
              </a:r>
            </a:p>
            <a:p>
              <a:pPr marL="342900" indent="-342900">
                <a:lnSpc>
                  <a:spcPct val="150000"/>
                </a:lnSpc>
                <a:buFontTx/>
                <a:buChar char="-"/>
              </a:pP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Meal coupons are included in your name tag.</a:t>
              </a:r>
            </a:p>
            <a:p>
              <a:pPr marL="342900" indent="-342900">
                <a:lnSpc>
                  <a:spcPct val="150000"/>
                </a:lnSpc>
                <a:buFontTx/>
                <a:buChar char="-"/>
              </a:pP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Just follow Korean students to know how 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1187C19-3C1E-E66C-2C89-31152E11B206}"/>
              </a:ext>
            </a:extLst>
          </p:cNvPr>
          <p:cNvSpPr txBox="1"/>
          <p:nvPr/>
        </p:nvSpPr>
        <p:spPr>
          <a:xfrm>
            <a:off x="9659332" y="276653"/>
            <a:ext cx="253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Guidebook p.7</a:t>
            </a:r>
            <a:endParaRPr lang="ko-KR" altLang="en-US" sz="22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슬라이드 번호 개체 틀 13">
            <a:extLst>
              <a:ext uri="{FF2B5EF4-FFF2-40B4-BE49-F238E27FC236}">
                <a16:creationId xmlns:a16="http://schemas.microsoft.com/office/drawing/2014/main" id="{45D0B5E9-0704-1C68-34CE-44D51828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864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29539-7A6C-FE71-E182-F612FED68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84D5384B-5AEE-A0A8-4705-BD1D925CA00A}"/>
              </a:ext>
            </a:extLst>
          </p:cNvPr>
          <p:cNvGrpSpPr/>
          <p:nvPr/>
        </p:nvGrpSpPr>
        <p:grpSpPr>
          <a:xfrm>
            <a:off x="320512" y="107376"/>
            <a:ext cx="11871488" cy="600164"/>
            <a:chOff x="235670" y="-124104"/>
            <a:chExt cx="11956330" cy="600164"/>
          </a:xfrm>
        </p:grpSpPr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544ACD28-BC8D-6D0A-6BB4-D7872A366DAB}"/>
                </a:ext>
              </a:extLst>
            </p:cNvPr>
            <p:cNvCxnSpPr>
              <a:cxnSpLocks/>
            </p:cNvCxnSpPr>
            <p:nvPr/>
          </p:nvCxnSpPr>
          <p:spPr>
            <a:xfrm>
              <a:off x="235670" y="476060"/>
              <a:ext cx="11956330" cy="0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D90258B-7608-8BFE-8EDC-80B90B97F69E}"/>
                </a:ext>
              </a:extLst>
            </p:cNvPr>
            <p:cNvSpPr txBox="1"/>
            <p:nvPr/>
          </p:nvSpPr>
          <p:spPr>
            <a:xfrm>
              <a:off x="235670" y="-124104"/>
              <a:ext cx="4246609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3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Additional Information</a:t>
              </a:r>
              <a:endParaRPr lang="ko-KR" altLang="en-US" sz="33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B609F18-343D-F386-97A9-6050168DD283}"/>
              </a:ext>
            </a:extLst>
          </p:cNvPr>
          <p:cNvSpPr/>
          <p:nvPr/>
        </p:nvSpPr>
        <p:spPr>
          <a:xfrm>
            <a:off x="0" y="0"/>
            <a:ext cx="32051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D9EE79DF-74FA-715A-22E9-CE9A439DD005}"/>
              </a:ext>
            </a:extLst>
          </p:cNvPr>
          <p:cNvGrpSpPr/>
          <p:nvPr/>
        </p:nvGrpSpPr>
        <p:grpSpPr>
          <a:xfrm>
            <a:off x="856528" y="2664487"/>
            <a:ext cx="6115050" cy="3694804"/>
            <a:chOff x="833269" y="1968104"/>
            <a:chExt cx="6115050" cy="3694804"/>
          </a:xfrm>
        </p:grpSpPr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D9751F89-FA1F-80B0-EA3E-9F33B967029E}"/>
                </a:ext>
              </a:extLst>
            </p:cNvPr>
            <p:cNvGrpSpPr/>
            <p:nvPr/>
          </p:nvGrpSpPr>
          <p:grpSpPr>
            <a:xfrm>
              <a:off x="856529" y="1968104"/>
              <a:ext cx="5967167" cy="1137502"/>
              <a:chOff x="659875" y="1578989"/>
              <a:chExt cx="4157221" cy="1137502"/>
            </a:xfrm>
          </p:grpSpPr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E61B2637-E353-C8B8-E5D4-C47B9EE487D1}"/>
                  </a:ext>
                </a:extLst>
              </p:cNvPr>
              <p:cNvSpPr/>
              <p:nvPr/>
            </p:nvSpPr>
            <p:spPr>
              <a:xfrm>
                <a:off x="659875" y="2612797"/>
                <a:ext cx="4157221" cy="10369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사각형 27">
                <a:extLst>
                  <a:ext uri="{FF2B5EF4-FFF2-40B4-BE49-F238E27FC236}">
                    <a16:creationId xmlns:a16="http://schemas.microsoft.com/office/drawing/2014/main" id="{905DCA75-EBF6-499A-C5D1-C23206406229}"/>
                  </a:ext>
                </a:extLst>
              </p:cNvPr>
              <p:cNvSpPr/>
              <p:nvPr/>
            </p:nvSpPr>
            <p:spPr>
              <a:xfrm>
                <a:off x="659875" y="1578989"/>
                <a:ext cx="4157221" cy="10338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4400" b="1" dirty="0" err="1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Geumjeong</a:t>
                </a:r>
                <a:r>
                  <a:rPr lang="en-US" altLang="ko-KR" sz="4400" b="1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Cafeteria</a:t>
                </a:r>
                <a:endParaRPr lang="ko-KR" altLang="en-US" sz="44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0CFA1FD-1A36-4631-4790-70EF1DF78390}"/>
                </a:ext>
              </a:extLst>
            </p:cNvPr>
            <p:cNvSpPr txBox="1"/>
            <p:nvPr/>
          </p:nvSpPr>
          <p:spPr>
            <a:xfrm>
              <a:off x="833269" y="3083869"/>
              <a:ext cx="6115050" cy="25790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altLang="ko-KR" sz="2200" b="1" dirty="0" err="1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Geumjung</a:t>
              </a: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Cafeteria offers different types of food on the first and second floors.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Directly go to the second floor. Do not wait in front of two Kiosk machines. Get in to have meals.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2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Meal coupons are included in your name tag.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10A3595-5EF5-09A0-F362-0065C5FEDCA6}"/>
              </a:ext>
            </a:extLst>
          </p:cNvPr>
          <p:cNvSpPr txBox="1"/>
          <p:nvPr/>
        </p:nvSpPr>
        <p:spPr>
          <a:xfrm>
            <a:off x="9659332" y="276653"/>
            <a:ext cx="253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Guidebook p.7</a:t>
            </a:r>
            <a:endParaRPr lang="ko-KR" altLang="en-US" sz="22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슬라이드 번호 개체 틀 13">
            <a:extLst>
              <a:ext uri="{FF2B5EF4-FFF2-40B4-BE49-F238E27FC236}">
                <a16:creationId xmlns:a16="http://schemas.microsoft.com/office/drawing/2014/main" id="{BEE7FAEE-5770-9AC2-712E-2317B215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52FCD07-366E-4BB9-8EE5-F04BD8A15143}" type="slidenum">
              <a:rPr lang="ko-KR" altLang="en-US" smtClean="0"/>
              <a:t>19</a:t>
            </a:fld>
            <a:endParaRPr lang="ko-KR" altLang="en-US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800355E-3059-4FFA-1FF9-A1C9FC8DFBB2}"/>
              </a:ext>
            </a:extLst>
          </p:cNvPr>
          <p:cNvSpPr/>
          <p:nvPr/>
        </p:nvSpPr>
        <p:spPr>
          <a:xfrm>
            <a:off x="7679332" y="1615254"/>
            <a:ext cx="3960000" cy="39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00F7540-37A3-C198-95B2-B50108F0AFA2}"/>
              </a:ext>
            </a:extLst>
          </p:cNvPr>
          <p:cNvGrpSpPr/>
          <p:nvPr/>
        </p:nvGrpSpPr>
        <p:grpSpPr>
          <a:xfrm>
            <a:off x="879788" y="998198"/>
            <a:ext cx="1800000" cy="1800000"/>
            <a:chOff x="7461076" y="1127705"/>
            <a:chExt cx="2520000" cy="2520000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A78F02CB-9D38-5C31-859F-2D3BC706BF5A}"/>
                </a:ext>
              </a:extLst>
            </p:cNvPr>
            <p:cNvSpPr/>
            <p:nvPr/>
          </p:nvSpPr>
          <p:spPr>
            <a:xfrm>
              <a:off x="7461076" y="1127705"/>
              <a:ext cx="2520000" cy="25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C223E077-D5CF-3CE7-E5CC-4D3EFF2E3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51076" y="1217705"/>
              <a:ext cx="2340000" cy="2339999"/>
            </a:xfrm>
            <a:prstGeom prst="rect">
              <a:avLst/>
            </a:prstGeom>
          </p:spPr>
        </p:pic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D55E4ADF-AB68-6C81-C5A9-198717C91CF4}"/>
              </a:ext>
            </a:extLst>
          </p:cNvPr>
          <p:cNvGrpSpPr/>
          <p:nvPr/>
        </p:nvGrpSpPr>
        <p:grpSpPr>
          <a:xfrm>
            <a:off x="7859332" y="1795254"/>
            <a:ext cx="3600000" cy="3600000"/>
            <a:chOff x="700178" y="2564111"/>
            <a:chExt cx="5201376" cy="4493550"/>
          </a:xfrm>
        </p:grpSpPr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3B52955D-77AA-5176-A93F-C2651666C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178" y="2564111"/>
              <a:ext cx="5201376" cy="4493550"/>
            </a:xfrm>
            <a:prstGeom prst="rect">
              <a:avLst/>
            </a:prstGeom>
          </p:spPr>
        </p:pic>
        <p:sp>
          <p:nvSpPr>
            <p:cNvPr id="18" name="사각형: 둥근 모서리 17">
              <a:extLst>
                <a:ext uri="{FF2B5EF4-FFF2-40B4-BE49-F238E27FC236}">
                  <a16:creationId xmlns:a16="http://schemas.microsoft.com/office/drawing/2014/main" id="{E427A819-CA36-81B4-AA78-71C8C9C446AD}"/>
                </a:ext>
              </a:extLst>
            </p:cNvPr>
            <p:cNvSpPr/>
            <p:nvPr/>
          </p:nvSpPr>
          <p:spPr>
            <a:xfrm>
              <a:off x="1457325" y="6591300"/>
              <a:ext cx="1138217" cy="418892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Mechanical Engineering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9" name="사각형: 둥근 모서리 18">
              <a:extLst>
                <a:ext uri="{FF2B5EF4-FFF2-40B4-BE49-F238E27FC236}">
                  <a16:creationId xmlns:a16="http://schemas.microsoft.com/office/drawing/2014/main" id="{DF3044FC-A110-925F-452F-B0C68E481530}"/>
                </a:ext>
              </a:extLst>
            </p:cNvPr>
            <p:cNvSpPr/>
            <p:nvPr/>
          </p:nvSpPr>
          <p:spPr>
            <a:xfrm>
              <a:off x="4989309" y="5705474"/>
              <a:ext cx="703395" cy="361385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Main Gate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타원 20">
            <a:extLst>
              <a:ext uri="{FF2B5EF4-FFF2-40B4-BE49-F238E27FC236}">
                <a16:creationId xmlns:a16="http://schemas.microsoft.com/office/drawing/2014/main" id="{D9964C41-6CB5-B6E6-7D11-6834B2B9A92A}"/>
              </a:ext>
            </a:extLst>
          </p:cNvPr>
          <p:cNvSpPr/>
          <p:nvPr/>
        </p:nvSpPr>
        <p:spPr>
          <a:xfrm>
            <a:off x="8120959" y="1859252"/>
            <a:ext cx="540000" cy="540000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4712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68D6E-5E70-1EDE-F072-CC9B2C7EA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CC44628A-7A9B-A321-3583-2F307D58AA49}"/>
              </a:ext>
            </a:extLst>
          </p:cNvPr>
          <p:cNvGrpSpPr/>
          <p:nvPr/>
        </p:nvGrpSpPr>
        <p:grpSpPr>
          <a:xfrm>
            <a:off x="1593130" y="2139885"/>
            <a:ext cx="9012025" cy="2498074"/>
            <a:chOff x="1593130" y="2139885"/>
            <a:chExt cx="9012025" cy="2498074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E3B44568-676B-87BB-5FE0-02A95A38DE04}"/>
                </a:ext>
              </a:extLst>
            </p:cNvPr>
            <p:cNvSpPr/>
            <p:nvPr/>
          </p:nvSpPr>
          <p:spPr>
            <a:xfrm>
              <a:off x="2150597" y="2502596"/>
              <a:ext cx="7897091" cy="177265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YANG</a:t>
              </a:r>
              <a:r>
                <a:rPr lang="ko-KR" altLang="en-US" sz="44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ko-KR" sz="4400" b="1" dirty="0" err="1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Minjong</a:t>
              </a:r>
              <a:endParaRPr lang="en-US" altLang="ko-KR" sz="4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en-US" altLang="ko-KR" sz="3300" b="1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Director,</a:t>
              </a:r>
            </a:p>
            <a:p>
              <a:pPr algn="ctr"/>
              <a:r>
                <a:rPr lang="en-US" altLang="ko-KR" sz="3300" b="1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PNU International</a:t>
              </a:r>
              <a:endParaRPr lang="ko-KR" altLang="en-US" sz="33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양쪽 대괄호 6">
              <a:extLst>
                <a:ext uri="{FF2B5EF4-FFF2-40B4-BE49-F238E27FC236}">
                  <a16:creationId xmlns:a16="http://schemas.microsoft.com/office/drawing/2014/main" id="{BA0BB317-0470-5EEC-D46E-EEF01312AFC1}"/>
                </a:ext>
              </a:extLst>
            </p:cNvPr>
            <p:cNvSpPr/>
            <p:nvPr/>
          </p:nvSpPr>
          <p:spPr>
            <a:xfrm>
              <a:off x="1593130" y="2139885"/>
              <a:ext cx="9012025" cy="2498074"/>
            </a:xfrm>
            <a:prstGeom prst="bracketPair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E0B5BC32-5CC8-1D82-C1C7-B40BB0AE159B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300" b="1" dirty="0">
                <a:latin typeface="Calibri" panose="020F0502020204030204" pitchFamily="34" charset="0"/>
                <a:cs typeface="Calibri" panose="020F0502020204030204" pitchFamily="34" charset="0"/>
              </a:rPr>
              <a:t> Opening Ceremony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8FA8852-BBBA-AF69-364F-574B6188A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1168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7A90E-D1A3-B2B5-463A-76BAF02E9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99A0849-5057-CA65-9588-33BE4A20B298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Campus Map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CF9B503-0749-20FA-BE78-0E75D38673C0}"/>
              </a:ext>
            </a:extLst>
          </p:cNvPr>
          <p:cNvSpPr/>
          <p:nvPr/>
        </p:nvSpPr>
        <p:spPr>
          <a:xfrm>
            <a:off x="0" y="1055802"/>
            <a:ext cx="12192000" cy="580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0DCFB551-0833-DC79-A413-DC0172FD516E}"/>
              </a:ext>
            </a:extLst>
          </p:cNvPr>
          <p:cNvGrpSpPr/>
          <p:nvPr/>
        </p:nvGrpSpPr>
        <p:grpSpPr>
          <a:xfrm>
            <a:off x="421956" y="2111604"/>
            <a:ext cx="3960000" cy="3960000"/>
            <a:chOff x="7220931" y="1976901"/>
            <a:chExt cx="3960000" cy="3960000"/>
          </a:xfrm>
        </p:grpSpPr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C5B72A71-C0A8-DBB4-5843-31A0C4E9020F}"/>
                </a:ext>
              </a:extLst>
            </p:cNvPr>
            <p:cNvSpPr/>
            <p:nvPr/>
          </p:nvSpPr>
          <p:spPr>
            <a:xfrm>
              <a:off x="7220931" y="1976901"/>
              <a:ext cx="3960000" cy="396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280AF290-B416-7B9C-1BA9-D9BC919C2A97}"/>
                </a:ext>
              </a:extLst>
            </p:cNvPr>
            <p:cNvSpPr/>
            <p:nvPr/>
          </p:nvSpPr>
          <p:spPr>
            <a:xfrm>
              <a:off x="7400931" y="2156901"/>
              <a:ext cx="3600000" cy="36000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2"/>
                  </a:solidFill>
                </a:rPr>
                <a:t>사진이나 그림 넣는 곳</a:t>
              </a:r>
            </a:p>
          </p:txBody>
        </p: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470E2F80-CB90-CBDE-4B6B-B9ED5E63E6AE}"/>
              </a:ext>
            </a:extLst>
          </p:cNvPr>
          <p:cNvSpPr/>
          <p:nvPr/>
        </p:nvSpPr>
        <p:spPr>
          <a:xfrm>
            <a:off x="5226298" y="1633576"/>
            <a:ext cx="6640736" cy="449408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4" name="슬라이드 번호 개체 틀 13">
            <a:extLst>
              <a:ext uri="{FF2B5EF4-FFF2-40B4-BE49-F238E27FC236}">
                <a16:creationId xmlns:a16="http://schemas.microsoft.com/office/drawing/2014/main" id="{9221E65B-4BA8-392C-2772-AFCE88430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20</a:t>
            </a:fld>
            <a:endParaRPr lang="ko-KR" altLang="en-US"/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BBCA1010-2663-6E26-B6B2-E9A66CD454EE}"/>
              </a:ext>
            </a:extLst>
          </p:cNvPr>
          <p:cNvGrpSpPr/>
          <p:nvPr/>
        </p:nvGrpSpPr>
        <p:grpSpPr>
          <a:xfrm>
            <a:off x="5651496" y="2421032"/>
            <a:ext cx="5421056" cy="523220"/>
            <a:chOff x="5581151" y="1959734"/>
            <a:chExt cx="5421056" cy="523220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EEC227F6-3F9C-1ADD-4B49-FD828A10F5DB}"/>
                </a:ext>
              </a:extLst>
            </p:cNvPr>
            <p:cNvGrpSpPr/>
            <p:nvPr/>
          </p:nvGrpSpPr>
          <p:grpSpPr>
            <a:xfrm>
              <a:off x="5581151" y="1959734"/>
              <a:ext cx="1029697" cy="523220"/>
              <a:chOff x="6749197" y="1562141"/>
              <a:chExt cx="1029697" cy="523220"/>
            </a:xfrm>
          </p:grpSpPr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C52EE3BD-8FC0-3EEA-9569-BA969D03D9F9}"/>
                  </a:ext>
                </a:extLst>
              </p:cNvPr>
              <p:cNvSpPr/>
              <p:nvPr/>
            </p:nvSpPr>
            <p:spPr>
              <a:xfrm>
                <a:off x="6749197" y="1562141"/>
                <a:ext cx="1029697" cy="523220"/>
              </a:xfrm>
              <a:prstGeom prst="rect">
                <a:avLst/>
              </a:prstGeom>
              <a:solidFill>
                <a:srgbClr val="F5C2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AEC70BA-2A2D-D615-6FCB-9827C11B4736}"/>
                  </a:ext>
                </a:extLst>
              </p:cNvPr>
              <p:cNvSpPr txBox="1"/>
              <p:nvPr/>
            </p:nvSpPr>
            <p:spPr>
              <a:xfrm>
                <a:off x="6813441" y="1562141"/>
                <a:ext cx="9012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latin typeface="Arial Black" panose="020B0A04020102020204" pitchFamily="34" charset="0"/>
                  </a:rPr>
                  <a:t>303</a:t>
                </a:r>
                <a:endParaRPr lang="ko-KR" altLang="en-US" sz="2800" b="1" dirty="0"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FB1910C-516F-5178-919A-4CF815FC326E}"/>
                </a:ext>
              </a:extLst>
            </p:cNvPr>
            <p:cNvSpPr txBox="1"/>
            <p:nvPr/>
          </p:nvSpPr>
          <p:spPr>
            <a:xfrm>
              <a:off x="6854946" y="2036678"/>
              <a:ext cx="4147261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3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Mechanical Engineering Bldg.</a:t>
              </a:r>
              <a:endParaRPr lang="ko-KR" altLang="en-US" sz="2300" dirty="0"/>
            </a:p>
          </p:txBody>
        </p: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C9AC770D-32B2-6B5F-986F-F0F77AFE07D5}"/>
              </a:ext>
            </a:extLst>
          </p:cNvPr>
          <p:cNvGrpSpPr/>
          <p:nvPr/>
        </p:nvGrpSpPr>
        <p:grpSpPr>
          <a:xfrm>
            <a:off x="5651496" y="4561504"/>
            <a:ext cx="4769349" cy="523220"/>
            <a:chOff x="5581151" y="4091604"/>
            <a:chExt cx="4769349" cy="523220"/>
          </a:xfrm>
        </p:grpSpPr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5C4A7AE9-A907-3789-52D0-60FB4ED45773}"/>
                </a:ext>
              </a:extLst>
            </p:cNvPr>
            <p:cNvGrpSpPr/>
            <p:nvPr/>
          </p:nvGrpSpPr>
          <p:grpSpPr>
            <a:xfrm>
              <a:off x="5581151" y="4091604"/>
              <a:ext cx="1029697" cy="523220"/>
              <a:chOff x="6749197" y="2832346"/>
              <a:chExt cx="1029697" cy="523220"/>
            </a:xfrm>
          </p:grpSpPr>
          <p:sp>
            <p:nvSpPr>
              <p:cNvPr id="16" name="직사각형 15">
                <a:extLst>
                  <a:ext uri="{FF2B5EF4-FFF2-40B4-BE49-F238E27FC236}">
                    <a16:creationId xmlns:a16="http://schemas.microsoft.com/office/drawing/2014/main" id="{D2D164E4-D0A8-DAC6-13CB-C3C5677D824D}"/>
                  </a:ext>
                </a:extLst>
              </p:cNvPr>
              <p:cNvSpPr/>
              <p:nvPr/>
            </p:nvSpPr>
            <p:spPr>
              <a:xfrm>
                <a:off x="6749197" y="2832346"/>
                <a:ext cx="1029697" cy="523220"/>
              </a:xfrm>
              <a:prstGeom prst="rect">
                <a:avLst/>
              </a:prstGeom>
              <a:solidFill>
                <a:srgbClr val="66BD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7483ECA-61D9-DD64-35E6-3DFD385E0154}"/>
                  </a:ext>
                </a:extLst>
              </p:cNvPr>
              <p:cNvSpPr txBox="1"/>
              <p:nvPr/>
            </p:nvSpPr>
            <p:spPr>
              <a:xfrm>
                <a:off x="6813440" y="2832346"/>
                <a:ext cx="9012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419</a:t>
                </a:r>
                <a:endParaRPr lang="ko-KR" altLang="en-US" sz="2800" b="1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B896338-BCA8-1FB8-D9E1-3741511920C3}"/>
                </a:ext>
              </a:extLst>
            </p:cNvPr>
            <p:cNvSpPr txBox="1"/>
            <p:nvPr/>
          </p:nvSpPr>
          <p:spPr>
            <a:xfrm>
              <a:off x="6870700" y="4168548"/>
              <a:ext cx="3479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200" b="1" i="0" u="none" strike="noStrike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Geumjeong</a:t>
              </a:r>
              <a:r>
                <a:rPr lang="en-US" altLang="ko-KR" sz="22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 Cafeteria</a:t>
              </a:r>
              <a:endParaRPr lang="ko-KR" altLang="en-US" sz="220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CCFCAE8-F030-3E62-8386-DD031EC443BE}"/>
              </a:ext>
            </a:extLst>
          </p:cNvPr>
          <p:cNvSpPr txBox="1"/>
          <p:nvPr/>
        </p:nvSpPr>
        <p:spPr>
          <a:xfrm>
            <a:off x="9659332" y="312457"/>
            <a:ext cx="253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Guidebook p.21</a:t>
            </a:r>
            <a:endParaRPr lang="ko-KR" altLang="en-US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75370487-1FE5-99DE-C769-73E3B2F02910}"/>
              </a:ext>
            </a:extLst>
          </p:cNvPr>
          <p:cNvGrpSpPr/>
          <p:nvPr/>
        </p:nvGrpSpPr>
        <p:grpSpPr>
          <a:xfrm>
            <a:off x="40457" y="1964044"/>
            <a:ext cx="4998661" cy="4163612"/>
            <a:chOff x="343672" y="2738158"/>
            <a:chExt cx="6170656" cy="4818062"/>
          </a:xfrm>
        </p:grpSpPr>
        <p:pic>
          <p:nvPicPr>
            <p:cNvPr id="34" name="Picture 5">
              <a:extLst>
                <a:ext uri="{FF2B5EF4-FFF2-40B4-BE49-F238E27FC236}">
                  <a16:creationId xmlns:a16="http://schemas.microsoft.com/office/drawing/2014/main" id="{CB00E902-E029-18C7-4027-C3594A6FBA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672" y="2738158"/>
              <a:ext cx="6170656" cy="4818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CFB57DBA-8D0C-78F4-0081-2BEDD35C11B2}"/>
                </a:ext>
              </a:extLst>
            </p:cNvPr>
            <p:cNvSpPr/>
            <p:nvPr/>
          </p:nvSpPr>
          <p:spPr>
            <a:xfrm>
              <a:off x="1161374" y="5607050"/>
              <a:ext cx="607610" cy="62865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93FAF9C7-752C-401D-8143-5F86C4670263}"/>
                </a:ext>
              </a:extLst>
            </p:cNvPr>
            <p:cNvSpPr/>
            <p:nvPr/>
          </p:nvSpPr>
          <p:spPr>
            <a:xfrm>
              <a:off x="3733669" y="4175294"/>
              <a:ext cx="414337" cy="390356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2681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5B449D-B4B9-210C-5461-4BB612F4D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060F5511-71D1-C3AF-9138-70EF7C043C3A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Route maps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8ED680A-DF00-2C2C-DEF8-6710EEA6705B}"/>
              </a:ext>
            </a:extLst>
          </p:cNvPr>
          <p:cNvSpPr/>
          <p:nvPr/>
        </p:nvSpPr>
        <p:spPr>
          <a:xfrm>
            <a:off x="0" y="1055802"/>
            <a:ext cx="12192000" cy="580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슬라이드 번호 개체 틀 13">
            <a:extLst>
              <a:ext uri="{FF2B5EF4-FFF2-40B4-BE49-F238E27FC236}">
                <a16:creationId xmlns:a16="http://schemas.microsoft.com/office/drawing/2014/main" id="{056AC7AD-11B3-6FC5-DB6C-B56CCFD0A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F4FAC2-40DE-4E31-0944-2ADE62221A5A}"/>
              </a:ext>
            </a:extLst>
          </p:cNvPr>
          <p:cNvSpPr txBox="1"/>
          <p:nvPr/>
        </p:nvSpPr>
        <p:spPr>
          <a:xfrm>
            <a:off x="9659332" y="312457"/>
            <a:ext cx="253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Guidebook p.22</a:t>
            </a:r>
            <a:endParaRPr lang="ko-KR" altLang="en-US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F3EC375E-6401-656B-79BA-25B07D79C66D}"/>
              </a:ext>
            </a:extLst>
          </p:cNvPr>
          <p:cNvGrpSpPr/>
          <p:nvPr/>
        </p:nvGrpSpPr>
        <p:grpSpPr>
          <a:xfrm>
            <a:off x="372935" y="2423349"/>
            <a:ext cx="5363949" cy="3752862"/>
            <a:chOff x="-125115" y="980820"/>
            <a:chExt cx="6531036" cy="3744774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87ABB188-E35F-412B-4260-D29C581E4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" y="980820"/>
              <a:ext cx="6315791" cy="3744774"/>
            </a:xfrm>
            <a:prstGeom prst="rect">
              <a:avLst/>
            </a:prstGeom>
          </p:spPr>
        </p:pic>
        <p:cxnSp>
          <p:nvCxnSpPr>
            <p:cNvPr id="5" name="직선 화살표 연결선 4">
              <a:extLst>
                <a:ext uri="{FF2B5EF4-FFF2-40B4-BE49-F238E27FC236}">
                  <a16:creationId xmlns:a16="http://schemas.microsoft.com/office/drawing/2014/main" id="{42DF4220-7CCE-A1D7-D060-734F33219BC2}"/>
                </a:ext>
              </a:extLst>
            </p:cNvPr>
            <p:cNvCxnSpPr/>
            <p:nvPr/>
          </p:nvCxnSpPr>
          <p:spPr>
            <a:xfrm flipH="1" flipV="1">
              <a:off x="3967999" y="2092761"/>
              <a:ext cx="1620202" cy="135016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화살표 연결선 5">
              <a:extLst>
                <a:ext uri="{FF2B5EF4-FFF2-40B4-BE49-F238E27FC236}">
                  <a16:creationId xmlns:a16="http://schemas.microsoft.com/office/drawing/2014/main" id="{2A657208-74A6-F689-375B-E5C4C760F58C}"/>
                </a:ext>
              </a:extLst>
            </p:cNvPr>
            <p:cNvCxnSpPr/>
            <p:nvPr/>
          </p:nvCxnSpPr>
          <p:spPr>
            <a:xfrm flipH="1">
              <a:off x="3877984" y="2092764"/>
              <a:ext cx="90012" cy="27003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화살표 연결선 6">
              <a:extLst>
                <a:ext uri="{FF2B5EF4-FFF2-40B4-BE49-F238E27FC236}">
                  <a16:creationId xmlns:a16="http://schemas.microsoft.com/office/drawing/2014/main" id="{577E1102-0085-F9EF-9202-DFA2B35F3144}"/>
                </a:ext>
              </a:extLst>
            </p:cNvPr>
            <p:cNvCxnSpPr/>
            <p:nvPr/>
          </p:nvCxnSpPr>
          <p:spPr>
            <a:xfrm flipH="1" flipV="1">
              <a:off x="2752844" y="2002752"/>
              <a:ext cx="1125140" cy="360046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화살표 연결선 11">
              <a:extLst>
                <a:ext uri="{FF2B5EF4-FFF2-40B4-BE49-F238E27FC236}">
                  <a16:creationId xmlns:a16="http://schemas.microsoft.com/office/drawing/2014/main" id="{28496E5A-1BD3-E770-FB37-F061D11A9E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7828" y="2002754"/>
              <a:ext cx="135016" cy="40505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E4D6B73C-3774-FB1E-2853-96085273BEAA}"/>
                </a:ext>
              </a:extLst>
            </p:cNvPr>
            <p:cNvCxnSpPr/>
            <p:nvPr/>
          </p:nvCxnSpPr>
          <p:spPr>
            <a:xfrm>
              <a:off x="2617828" y="2407801"/>
              <a:ext cx="0" cy="765096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id="{A2D382C4-B604-3654-9004-514AA0FDBFF9}"/>
                </a:ext>
              </a:extLst>
            </p:cNvPr>
            <p:cNvCxnSpPr/>
            <p:nvPr/>
          </p:nvCxnSpPr>
          <p:spPr>
            <a:xfrm flipH="1">
              <a:off x="2482810" y="3172898"/>
              <a:ext cx="135016" cy="360046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A285E282-9215-DC84-83D5-D87DE94EE9B4}"/>
                </a:ext>
              </a:extLst>
            </p:cNvPr>
            <p:cNvCxnSpPr/>
            <p:nvPr/>
          </p:nvCxnSpPr>
          <p:spPr>
            <a:xfrm flipH="1" flipV="1">
              <a:off x="2257782" y="3442929"/>
              <a:ext cx="225028" cy="90012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1070E38E-8661-FA21-42A1-067084869E8E}"/>
                </a:ext>
              </a:extLst>
            </p:cNvPr>
            <p:cNvSpPr/>
            <p:nvPr/>
          </p:nvSpPr>
          <p:spPr>
            <a:xfrm>
              <a:off x="1605200" y="3060381"/>
              <a:ext cx="765096" cy="7650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64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4B6852D-45E2-B415-5F17-2AAB4825EBED}"/>
                </a:ext>
              </a:extLst>
            </p:cNvPr>
            <p:cNvSpPr txBox="1"/>
            <p:nvPr/>
          </p:nvSpPr>
          <p:spPr>
            <a:xfrm>
              <a:off x="4834471" y="2352660"/>
              <a:ext cx="1571450" cy="30711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FFC000"/>
                  </a:solidFill>
                </a:rPr>
                <a:t>Main Gate</a:t>
              </a:r>
              <a:endParaRPr lang="ko-KR" altLang="en-US" sz="1400" b="1" dirty="0">
                <a:solidFill>
                  <a:srgbClr val="FFC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8F4EAF-8941-2EDF-BD64-864BE3203AE5}"/>
                </a:ext>
              </a:extLst>
            </p:cNvPr>
            <p:cNvSpPr txBox="1"/>
            <p:nvPr/>
          </p:nvSpPr>
          <p:spPr>
            <a:xfrm>
              <a:off x="1474345" y="3922475"/>
              <a:ext cx="1445917" cy="30711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FFC000"/>
                  </a:solidFill>
                </a:rPr>
                <a:t>B1 Floor</a:t>
              </a:r>
              <a:endParaRPr lang="ko-KR" altLang="en-US" sz="1400" b="1" dirty="0">
                <a:solidFill>
                  <a:srgbClr val="FFC00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477A62-A140-499F-C49E-5D1BFB65C913}"/>
                </a:ext>
              </a:extLst>
            </p:cNvPr>
            <p:cNvSpPr txBox="1"/>
            <p:nvPr/>
          </p:nvSpPr>
          <p:spPr>
            <a:xfrm>
              <a:off x="-125115" y="3463946"/>
              <a:ext cx="1695208" cy="73707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FFC000"/>
                  </a:solidFill>
                </a:rPr>
                <a:t>Mechanical Engineering Building</a:t>
              </a:r>
              <a:endParaRPr lang="ko-KR" altLang="en-US" sz="14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F38EDEA-CA81-7118-7E73-AC2B44617A8E}"/>
              </a:ext>
            </a:extLst>
          </p:cNvPr>
          <p:cNvSpPr/>
          <p:nvPr/>
        </p:nvSpPr>
        <p:spPr>
          <a:xfrm>
            <a:off x="475694" y="1799348"/>
            <a:ext cx="5187165" cy="65591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Route from PNU Main Gate to PNU School of Mechanical Engineering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Bldg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(Venue)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19143BDC-28A4-8B85-7812-A4AE6A536FB2}"/>
              </a:ext>
            </a:extLst>
          </p:cNvPr>
          <p:cNvSpPr/>
          <p:nvPr/>
        </p:nvSpPr>
        <p:spPr>
          <a:xfrm>
            <a:off x="6161862" y="1783869"/>
            <a:ext cx="5187165" cy="65591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Route From ME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Bldg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Geumjeong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Cafeteria by walking </a:t>
            </a:r>
          </a:p>
        </p:txBody>
      </p:sp>
      <p:pic>
        <p:nvPicPr>
          <p:cNvPr id="52" name="그림 51">
            <a:extLst>
              <a:ext uri="{FF2B5EF4-FFF2-40B4-BE49-F238E27FC236}">
                <a16:creationId xmlns:a16="http://schemas.microsoft.com/office/drawing/2014/main" id="{907EBCA4-96E2-0DBA-F755-3A5DCCB8E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756" y="2439756"/>
            <a:ext cx="5194271" cy="373645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48FDE111-65AD-568E-42AD-314DD7D0C106}"/>
              </a:ext>
            </a:extLst>
          </p:cNvPr>
          <p:cNvSpPr txBox="1"/>
          <p:nvPr/>
        </p:nvSpPr>
        <p:spPr>
          <a:xfrm>
            <a:off x="7477125" y="5606315"/>
            <a:ext cx="2179522" cy="52322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C000"/>
                </a:solidFill>
              </a:rPr>
              <a:t>Mechanical Engineering Building</a:t>
            </a:r>
            <a:endParaRPr lang="ko-KR" altLang="en-US" sz="1400" b="1" dirty="0">
              <a:solidFill>
                <a:srgbClr val="FFC000"/>
              </a:solidFill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DCF6A5DE-5161-2FBF-C80F-3658FE610EA8}"/>
              </a:ext>
            </a:extLst>
          </p:cNvPr>
          <p:cNvCxnSpPr>
            <a:cxnSpLocks/>
          </p:cNvCxnSpPr>
          <p:nvPr/>
        </p:nvCxnSpPr>
        <p:spPr>
          <a:xfrm flipV="1">
            <a:off x="7194476" y="5619750"/>
            <a:ext cx="103024" cy="22635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C887DFC7-748E-8A1D-D907-C912B7A8BB1A}"/>
              </a:ext>
            </a:extLst>
          </p:cNvPr>
          <p:cNvCxnSpPr>
            <a:cxnSpLocks/>
          </p:cNvCxnSpPr>
          <p:nvPr/>
        </p:nvCxnSpPr>
        <p:spPr>
          <a:xfrm>
            <a:off x="7102475" y="5562600"/>
            <a:ext cx="195025" cy="5715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5B7ABF5D-1573-F5F0-B320-D5A6A87BEAB1}"/>
              </a:ext>
            </a:extLst>
          </p:cNvPr>
          <p:cNvCxnSpPr>
            <a:cxnSpLocks/>
          </p:cNvCxnSpPr>
          <p:nvPr/>
        </p:nvCxnSpPr>
        <p:spPr>
          <a:xfrm flipV="1">
            <a:off x="7148475" y="5232489"/>
            <a:ext cx="201650" cy="269274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9DFF9E33-E091-C8BD-83C6-339BE7FB8B26}"/>
              </a:ext>
            </a:extLst>
          </p:cNvPr>
          <p:cNvCxnSpPr>
            <a:cxnSpLocks/>
          </p:cNvCxnSpPr>
          <p:nvPr/>
        </p:nvCxnSpPr>
        <p:spPr>
          <a:xfrm>
            <a:off x="7013575" y="5141750"/>
            <a:ext cx="278413" cy="8022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94501A12-E507-49CE-DB9F-94787AEEFE5B}"/>
              </a:ext>
            </a:extLst>
          </p:cNvPr>
          <p:cNvCxnSpPr>
            <a:cxnSpLocks/>
          </p:cNvCxnSpPr>
          <p:nvPr/>
        </p:nvCxnSpPr>
        <p:spPr>
          <a:xfrm flipV="1">
            <a:off x="6990547" y="4585274"/>
            <a:ext cx="388153" cy="500653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669A54B-AF55-9727-9046-277588EC55C8}"/>
              </a:ext>
            </a:extLst>
          </p:cNvPr>
          <p:cNvCxnSpPr>
            <a:cxnSpLocks/>
          </p:cNvCxnSpPr>
          <p:nvPr/>
        </p:nvCxnSpPr>
        <p:spPr>
          <a:xfrm flipH="1" flipV="1">
            <a:off x="7324231" y="4276341"/>
            <a:ext cx="54469" cy="287404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AE51B722-7739-499B-2257-E3B3D1AAD53D}"/>
              </a:ext>
            </a:extLst>
          </p:cNvPr>
          <p:cNvCxnSpPr>
            <a:cxnSpLocks/>
          </p:cNvCxnSpPr>
          <p:nvPr/>
        </p:nvCxnSpPr>
        <p:spPr>
          <a:xfrm flipV="1">
            <a:off x="7377359" y="3583822"/>
            <a:ext cx="382341" cy="668993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6210E18-C907-5144-D813-2843FB1D9AEC}"/>
              </a:ext>
            </a:extLst>
          </p:cNvPr>
          <p:cNvCxnSpPr>
            <a:cxnSpLocks/>
          </p:cNvCxnSpPr>
          <p:nvPr/>
        </p:nvCxnSpPr>
        <p:spPr>
          <a:xfrm flipH="1" flipV="1">
            <a:off x="7291988" y="3495582"/>
            <a:ext cx="435962" cy="9897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06AECD0A-DAB1-0183-FC11-4350DBA9DAA5}"/>
              </a:ext>
            </a:extLst>
          </p:cNvPr>
          <p:cNvCxnSpPr>
            <a:cxnSpLocks/>
          </p:cNvCxnSpPr>
          <p:nvPr/>
        </p:nvCxnSpPr>
        <p:spPr>
          <a:xfrm flipV="1">
            <a:off x="7291988" y="2979880"/>
            <a:ext cx="185137" cy="487544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62699D6-BBFC-C77A-D862-987B19282172}"/>
              </a:ext>
            </a:extLst>
          </p:cNvPr>
          <p:cNvSpPr txBox="1"/>
          <p:nvPr/>
        </p:nvSpPr>
        <p:spPr>
          <a:xfrm>
            <a:off x="6467654" y="2361741"/>
            <a:ext cx="2179522" cy="307777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err="1">
                <a:solidFill>
                  <a:srgbClr val="FFC000"/>
                </a:solidFill>
              </a:rPr>
              <a:t>Geumjung</a:t>
            </a:r>
            <a:r>
              <a:rPr lang="en-US" altLang="ko-KR" sz="1400" b="1" dirty="0">
                <a:solidFill>
                  <a:srgbClr val="FFC000"/>
                </a:solidFill>
              </a:rPr>
              <a:t> Cafeteria</a:t>
            </a:r>
            <a:endParaRPr lang="ko-KR" altLang="en-US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469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E7528-A330-D848-D58C-38AA73C8D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0C206522-891D-EFB4-A2DD-D6C628607E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Thank you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ECBCB15-8E17-C293-AD95-1199C7FEAD5C}"/>
              </a:ext>
            </a:extLst>
          </p:cNvPr>
          <p:cNvSpPr/>
          <p:nvPr/>
        </p:nvSpPr>
        <p:spPr>
          <a:xfrm>
            <a:off x="0" y="1055802"/>
            <a:ext cx="12192000" cy="580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슬라이드 번호 개체 틀 13">
            <a:extLst>
              <a:ext uri="{FF2B5EF4-FFF2-40B4-BE49-F238E27FC236}">
                <a16:creationId xmlns:a16="http://schemas.microsoft.com/office/drawing/2014/main" id="{F69A18F7-B231-417C-6E8B-B55E40E1B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49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F484C-E8CC-BECC-98DB-D07E49F47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C92F421B-E842-AEC3-5414-EE2F8227C807}"/>
              </a:ext>
            </a:extLst>
          </p:cNvPr>
          <p:cNvGrpSpPr/>
          <p:nvPr/>
        </p:nvGrpSpPr>
        <p:grpSpPr>
          <a:xfrm>
            <a:off x="1593130" y="2139885"/>
            <a:ext cx="9012025" cy="2498074"/>
            <a:chOff x="1593130" y="2139885"/>
            <a:chExt cx="9012025" cy="2498074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A6D58E55-32B2-62E2-2ED4-B81E4E4CA102}"/>
                </a:ext>
              </a:extLst>
            </p:cNvPr>
            <p:cNvSpPr/>
            <p:nvPr/>
          </p:nvSpPr>
          <p:spPr>
            <a:xfrm>
              <a:off x="2150597" y="2502596"/>
              <a:ext cx="7897091" cy="177265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WANG Qian</a:t>
              </a:r>
            </a:p>
            <a:p>
              <a:pPr algn="ctr"/>
              <a:r>
                <a:rPr lang="en-US" altLang="ko-KR" sz="3300" b="1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Director, CA+</a:t>
              </a:r>
            </a:p>
            <a:p>
              <a:pPr algn="ctr"/>
              <a:r>
                <a:rPr lang="en-US" altLang="ko-KR" sz="3300" b="1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Shanghai Jiao Tong University</a:t>
              </a:r>
              <a:endParaRPr lang="ko-KR" altLang="en-US" sz="33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양쪽 대괄호 6">
              <a:extLst>
                <a:ext uri="{FF2B5EF4-FFF2-40B4-BE49-F238E27FC236}">
                  <a16:creationId xmlns:a16="http://schemas.microsoft.com/office/drawing/2014/main" id="{22D1FA5E-6CA1-1561-2347-5639AFB0BFBF}"/>
                </a:ext>
              </a:extLst>
            </p:cNvPr>
            <p:cNvSpPr/>
            <p:nvPr/>
          </p:nvSpPr>
          <p:spPr>
            <a:xfrm>
              <a:off x="1593130" y="2139885"/>
              <a:ext cx="9012025" cy="2498074"/>
            </a:xfrm>
            <a:prstGeom prst="bracketPair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118D90E7-FD19-4FD6-9DC7-9E94F3B3E950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300" b="1" dirty="0">
                <a:latin typeface="Calibri" panose="020F0502020204030204" pitchFamily="34" charset="0"/>
                <a:cs typeface="Calibri" panose="020F0502020204030204" pitchFamily="34" charset="0"/>
              </a:rPr>
              <a:t> Opening Ceremony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EFE7848-BDC2-41B2-A9DA-945B43030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5441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FCC16-3647-1612-06E7-91BF620B3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8877D5B0-865A-DD38-80CA-C0D4B94BD6E0}"/>
              </a:ext>
            </a:extLst>
          </p:cNvPr>
          <p:cNvGrpSpPr/>
          <p:nvPr/>
        </p:nvGrpSpPr>
        <p:grpSpPr>
          <a:xfrm>
            <a:off x="1593130" y="2139885"/>
            <a:ext cx="9012025" cy="2498074"/>
            <a:chOff x="1593130" y="2139885"/>
            <a:chExt cx="9012025" cy="2498074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8B5F1094-C69A-247F-E6E2-4BACC3D01A95}"/>
                </a:ext>
              </a:extLst>
            </p:cNvPr>
            <p:cNvSpPr/>
            <p:nvPr/>
          </p:nvSpPr>
          <p:spPr>
            <a:xfrm>
              <a:off x="2150597" y="2502596"/>
              <a:ext cx="7897091" cy="177265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WANG Dong</a:t>
              </a:r>
            </a:p>
            <a:p>
              <a:pPr algn="ctr"/>
              <a:r>
                <a:rPr lang="en-US" altLang="ko-KR" sz="3300" b="1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Director, Global Engagement Office, </a:t>
              </a:r>
            </a:p>
            <a:p>
              <a:pPr algn="ctr"/>
              <a:r>
                <a:rPr lang="en-US" altLang="ko-KR" sz="3300" b="1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IGSES, KU</a:t>
              </a:r>
              <a:endParaRPr lang="ko-KR" altLang="en-US" sz="33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양쪽 대괄호 6">
              <a:extLst>
                <a:ext uri="{FF2B5EF4-FFF2-40B4-BE49-F238E27FC236}">
                  <a16:creationId xmlns:a16="http://schemas.microsoft.com/office/drawing/2014/main" id="{77C51A21-DBBD-7C6E-8DD6-7924F2FED808}"/>
                </a:ext>
              </a:extLst>
            </p:cNvPr>
            <p:cNvSpPr/>
            <p:nvPr/>
          </p:nvSpPr>
          <p:spPr>
            <a:xfrm>
              <a:off x="1593130" y="2139885"/>
              <a:ext cx="9012025" cy="2498074"/>
            </a:xfrm>
            <a:prstGeom prst="bracketPair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71EDE470-73F1-7230-17C1-6AC551433083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300" b="1" dirty="0">
                <a:latin typeface="Calibri" panose="020F0502020204030204" pitchFamily="34" charset="0"/>
                <a:cs typeface="Calibri" panose="020F0502020204030204" pitchFamily="34" charset="0"/>
              </a:rPr>
              <a:t> Opening Ceremony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29003E-F949-808D-4CD1-EED129E94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8007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14CDF-9803-74E0-DB4D-16DC7FF26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D6ADA064-FF0F-3ED1-5452-C2CDF576D043}"/>
              </a:ext>
            </a:extLst>
          </p:cNvPr>
          <p:cNvGrpSpPr/>
          <p:nvPr/>
        </p:nvGrpSpPr>
        <p:grpSpPr>
          <a:xfrm>
            <a:off x="1593130" y="2139885"/>
            <a:ext cx="9012025" cy="2498074"/>
            <a:chOff x="1593130" y="2139885"/>
            <a:chExt cx="9012025" cy="2498074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AC0DDE75-C7F9-2E32-3401-CA2FAF2214A7}"/>
                </a:ext>
              </a:extLst>
            </p:cNvPr>
            <p:cNvSpPr/>
            <p:nvPr/>
          </p:nvSpPr>
          <p:spPr>
            <a:xfrm>
              <a:off x="2150597" y="2502596"/>
              <a:ext cx="7897091" cy="177265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ZAINI Bin Ahmad</a:t>
              </a:r>
            </a:p>
            <a:p>
              <a:pPr algn="ctr"/>
              <a:r>
                <a:rPr lang="en-US" altLang="ko-KR" sz="3300" b="1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Dean, Faculty of Mechanical Engineering</a:t>
              </a:r>
              <a:endParaRPr lang="ko-KR" altLang="en-US" sz="33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양쪽 대괄호 6">
              <a:extLst>
                <a:ext uri="{FF2B5EF4-FFF2-40B4-BE49-F238E27FC236}">
                  <a16:creationId xmlns:a16="http://schemas.microsoft.com/office/drawing/2014/main" id="{E188803A-C56F-DC9C-FA9B-B4FD4D3BF2E3}"/>
                </a:ext>
              </a:extLst>
            </p:cNvPr>
            <p:cNvSpPr/>
            <p:nvPr/>
          </p:nvSpPr>
          <p:spPr>
            <a:xfrm>
              <a:off x="1593130" y="2139885"/>
              <a:ext cx="9012025" cy="2498074"/>
            </a:xfrm>
            <a:prstGeom prst="bracketPair">
              <a:avLst/>
            </a:prstGeom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22BD5A10-4484-D7A7-D4E8-BACB22AD3D9B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300" b="1" dirty="0">
                <a:latin typeface="Calibri" panose="020F0502020204030204" pitchFamily="34" charset="0"/>
                <a:cs typeface="Calibri" panose="020F0502020204030204" pitchFamily="34" charset="0"/>
              </a:rPr>
              <a:t> Opening Ceremony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DFCB5B-2C46-F9DA-2017-2613A375D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152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241A8-F3F5-3398-DD10-BE153277F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>
            <a:extLst>
              <a:ext uri="{FF2B5EF4-FFF2-40B4-BE49-F238E27FC236}">
                <a16:creationId xmlns:a16="http://schemas.microsoft.com/office/drawing/2014/main" id="{6170E23E-4F1D-474F-5828-FFF0B365B9AC}"/>
              </a:ext>
            </a:extLst>
          </p:cNvPr>
          <p:cNvGrpSpPr/>
          <p:nvPr/>
        </p:nvGrpSpPr>
        <p:grpSpPr>
          <a:xfrm>
            <a:off x="4719735" y="-114301"/>
            <a:ext cx="7485696" cy="7073903"/>
            <a:chOff x="4719735" y="-114301"/>
            <a:chExt cx="7485696" cy="7073903"/>
          </a:xfrm>
        </p:grpSpPr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052C99CC-73D4-3A48-D25F-50BB217FC7A1}"/>
                </a:ext>
              </a:extLst>
            </p:cNvPr>
            <p:cNvSpPr/>
            <p:nvPr/>
          </p:nvSpPr>
          <p:spPr>
            <a:xfrm>
              <a:off x="4719736" y="-114301"/>
              <a:ext cx="7472263" cy="707390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E932E4B9-8CC4-C5FA-0DFE-EDBF759B9559}"/>
                </a:ext>
              </a:extLst>
            </p:cNvPr>
            <p:cNvGrpSpPr/>
            <p:nvPr/>
          </p:nvGrpSpPr>
          <p:grpSpPr>
            <a:xfrm>
              <a:off x="4719735" y="-114300"/>
              <a:ext cx="7485696" cy="7073902"/>
              <a:chOff x="8171310" y="-71435"/>
              <a:chExt cx="7485696" cy="6870666"/>
            </a:xfrm>
          </p:grpSpPr>
          <p:pic>
            <p:nvPicPr>
              <p:cNvPr id="17" name="그림 16" descr="야외, 하늘, 건물, 도로이(가) 표시된 사진&#10;&#10;자동 생성된 설명">
                <a:extLst>
                  <a:ext uri="{FF2B5EF4-FFF2-40B4-BE49-F238E27FC236}">
                    <a16:creationId xmlns:a16="http://schemas.microsoft.com/office/drawing/2014/main" id="{6BBC41BC-FA01-AC0E-5CD0-EDF4B04698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 amt="3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" t="-539" r="27106" b="14145"/>
              <a:stretch/>
            </p:blipFill>
            <p:spPr>
              <a:xfrm>
                <a:off x="8171312" y="-71435"/>
                <a:ext cx="7485694" cy="6858000"/>
              </a:xfrm>
              <a:prstGeom prst="rect">
                <a:avLst/>
              </a:prstGeom>
            </p:spPr>
          </p:pic>
          <p:sp>
            <p:nvSpPr>
              <p:cNvPr id="18" name="이등변 삼각형 17">
                <a:extLst>
                  <a:ext uri="{FF2B5EF4-FFF2-40B4-BE49-F238E27FC236}">
                    <a16:creationId xmlns:a16="http://schemas.microsoft.com/office/drawing/2014/main" id="{899035CD-2635-A2D7-47F6-69C0BE845060}"/>
                  </a:ext>
                </a:extLst>
              </p:cNvPr>
              <p:cNvSpPr/>
              <p:nvPr/>
            </p:nvSpPr>
            <p:spPr>
              <a:xfrm rot="5400000">
                <a:off x="5558054" y="2554489"/>
                <a:ext cx="6857998" cy="163148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9AE3401D-95FC-551D-ACBB-7FBB62B8573B}"/>
              </a:ext>
            </a:extLst>
          </p:cNvPr>
          <p:cNvGrpSpPr/>
          <p:nvPr/>
        </p:nvGrpSpPr>
        <p:grpSpPr>
          <a:xfrm>
            <a:off x="745414" y="919188"/>
            <a:ext cx="4525818" cy="1490594"/>
            <a:chOff x="1035549" y="891550"/>
            <a:chExt cx="3471436" cy="149059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5665011-D27D-1EF4-9A72-60839092806B}"/>
                </a:ext>
              </a:extLst>
            </p:cNvPr>
            <p:cNvSpPr txBox="1"/>
            <p:nvPr/>
          </p:nvSpPr>
          <p:spPr>
            <a:xfrm>
              <a:off x="2449300" y="1406014"/>
              <a:ext cx="205768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2400" b="1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CAMPUS Asia EEST</a:t>
              </a:r>
              <a:endParaRPr kumimoji="0" lang="en-US" altLang="ko-KR" sz="1200" b="0" i="0" u="none" strike="noStrike" cap="none" normalizeH="0" baseline="0" dirty="0">
                <a:ln>
                  <a:noFill/>
                </a:ln>
                <a:effectLst/>
                <a:cs typeface="굴림" panose="020B0600000101010101" pitchFamily="50" charset="-127"/>
              </a:endParaRPr>
            </a:p>
          </p:txBody>
        </p:sp>
        <p:pic>
          <p:nvPicPr>
            <p:cNvPr id="6" name="Picture 2" descr="KU Campus Asia+">
              <a:extLst>
                <a:ext uri="{FF2B5EF4-FFF2-40B4-BE49-F238E27FC236}">
                  <a16:creationId xmlns:a16="http://schemas.microsoft.com/office/drawing/2014/main" id="{CED62E18-078C-0C96-B597-EF2162F5C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549" y="891550"/>
              <a:ext cx="1490594" cy="1490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A55344D-1E38-2CFA-2C79-0B8642F4D37D}"/>
              </a:ext>
            </a:extLst>
          </p:cNvPr>
          <p:cNvSpPr txBox="1"/>
          <p:nvPr/>
        </p:nvSpPr>
        <p:spPr>
          <a:xfrm>
            <a:off x="606869" y="2705725"/>
            <a:ext cx="480290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26th</a:t>
            </a:r>
            <a:r>
              <a:rPr kumimoji="0" lang="en-US" altLang="ko-KR" sz="44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CSS-EEST</a:t>
            </a:r>
          </a:p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44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Orientation</a:t>
            </a:r>
            <a:endParaRPr lang="ko-KR" altLang="en-US" sz="4400" b="1" dirty="0"/>
          </a:p>
        </p:txBody>
      </p:sp>
      <p:pic>
        <p:nvPicPr>
          <p:cNvPr id="2" name="그림 4" descr="부산대학교 PUSAN NATIONAL UNIVERSITY">
            <a:extLst>
              <a:ext uri="{FF2B5EF4-FFF2-40B4-BE49-F238E27FC236}">
                <a16:creationId xmlns:a16="http://schemas.microsoft.com/office/drawing/2014/main" id="{FAAC5B42-C332-53DA-DDB7-B547A8AA6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319" y="4962683"/>
            <a:ext cx="2928008" cy="73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A573A167-B6CC-E46D-FDB6-7DC86CF5BDA5}"/>
              </a:ext>
            </a:extLst>
          </p:cNvPr>
          <p:cNvSpPr/>
          <p:nvPr/>
        </p:nvSpPr>
        <p:spPr>
          <a:xfrm>
            <a:off x="485191" y="418264"/>
            <a:ext cx="11168744" cy="5878602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17C521A2-5DF4-0C3A-6515-14ACD6524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988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E2C81D-9A4B-5C97-1956-396715962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35AEE275-D206-735B-D3CC-62355421A296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 Introduction of CSS-EEST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BF5B7C-B98F-96A4-5B4A-73AA20CE8D86}"/>
              </a:ext>
            </a:extLst>
          </p:cNvPr>
          <p:cNvSpPr txBox="1"/>
          <p:nvPr/>
        </p:nvSpPr>
        <p:spPr>
          <a:xfrm>
            <a:off x="724269" y="2293761"/>
            <a:ext cx="7553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1999</a:t>
            </a:r>
            <a:endParaRPr lang="ko-KR" alt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4D2BD019-C1C6-9B48-AE19-2FB6B2597CB4}"/>
              </a:ext>
            </a:extLst>
          </p:cNvPr>
          <p:cNvCxnSpPr/>
          <p:nvPr/>
        </p:nvCxnSpPr>
        <p:spPr>
          <a:xfrm>
            <a:off x="609969" y="2333179"/>
            <a:ext cx="0" cy="144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1902E0E-A07B-60A3-8374-ABFDB2BFD255}"/>
              </a:ext>
            </a:extLst>
          </p:cNvPr>
          <p:cNvSpPr txBox="1"/>
          <p:nvPr/>
        </p:nvSpPr>
        <p:spPr>
          <a:xfrm>
            <a:off x="721345" y="2641138"/>
            <a:ext cx="26153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</a:t>
            </a:r>
            <a:r>
              <a:rPr lang="en-US" altLang="ko-KR" sz="2000" spc="-150" baseline="3000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st</a:t>
            </a:r>
            <a:r>
              <a:rPr lang="ko-KR" altLang="en-US" sz="2000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altLang="ko-KR" sz="2000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Cross Straits Symposium</a:t>
            </a:r>
          </a:p>
          <a:p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on Materials, Energy and</a:t>
            </a:r>
          </a:p>
          <a:p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Environmental Science (</a:t>
            </a:r>
            <a:r>
              <a:rPr lang="en-US" altLang="ko-KR" sz="2000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CSS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endParaRPr lang="ko-KR" altLang="en-US" sz="2000" spc="-15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2C1D6CC9-D898-3D3C-9A9F-0B25446DAC64}"/>
              </a:ext>
            </a:extLst>
          </p:cNvPr>
          <p:cNvCxnSpPr/>
          <p:nvPr/>
        </p:nvCxnSpPr>
        <p:spPr>
          <a:xfrm>
            <a:off x="0" y="3806238"/>
            <a:ext cx="12192000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>
            <a:extLst>
              <a:ext uri="{FF2B5EF4-FFF2-40B4-BE49-F238E27FC236}">
                <a16:creationId xmlns:a16="http://schemas.microsoft.com/office/drawing/2014/main" id="{83F463E5-B84A-D18E-4BD4-D1DACFF99121}"/>
              </a:ext>
            </a:extLst>
          </p:cNvPr>
          <p:cNvGrpSpPr/>
          <p:nvPr/>
        </p:nvGrpSpPr>
        <p:grpSpPr>
          <a:xfrm>
            <a:off x="2301885" y="3819714"/>
            <a:ext cx="2885153" cy="2043389"/>
            <a:chOff x="1860351" y="3407392"/>
            <a:chExt cx="2885153" cy="2043389"/>
          </a:xfrm>
        </p:grpSpPr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3378D3E2-B3D7-3448-CF63-9FA24625F4AC}"/>
                </a:ext>
              </a:extLst>
            </p:cNvPr>
            <p:cNvCxnSpPr/>
            <p:nvPr/>
          </p:nvCxnSpPr>
          <p:spPr>
            <a:xfrm flipV="1">
              <a:off x="1860351" y="3407392"/>
              <a:ext cx="0" cy="71995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F8C9599-D73E-E382-4BC9-B7790729A815}"/>
                </a:ext>
              </a:extLst>
            </p:cNvPr>
            <p:cNvSpPr txBox="1"/>
            <p:nvPr/>
          </p:nvSpPr>
          <p:spPr>
            <a:xfrm>
              <a:off x="1885751" y="3785928"/>
              <a:ext cx="75533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2013</a:t>
              </a:r>
              <a:endPara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C9C8B77-DC99-F0B2-8596-8272E7064BF7}"/>
                </a:ext>
              </a:extLst>
            </p:cNvPr>
            <p:cNvSpPr txBox="1"/>
            <p:nvPr/>
          </p:nvSpPr>
          <p:spPr>
            <a:xfrm>
              <a:off x="1916397" y="4127342"/>
              <a:ext cx="282910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Renamed to the </a:t>
              </a:r>
              <a:r>
                <a:rPr lang="en-US" altLang="ko-KR" sz="2000" spc="-15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Cross Straits Symposium on Energy and </a:t>
              </a:r>
            </a:p>
            <a:p>
              <a:r>
                <a:rPr lang="en-US" altLang="ko-KR" sz="2000" spc="-15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Environmental Science and Technology</a:t>
              </a:r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 (</a:t>
              </a:r>
              <a:r>
                <a:rPr lang="en-US" altLang="ko-KR" sz="2000" spc="-15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CSS-EEST</a:t>
              </a:r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)</a:t>
              </a:r>
              <a:endPara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endParaRPr>
            </a:p>
          </p:txBody>
        </p:sp>
      </p:grpSp>
      <p:sp>
        <p:nvSpPr>
          <p:cNvPr id="51" name="슬라이드 번호 개체 틀 50">
            <a:extLst>
              <a:ext uri="{FF2B5EF4-FFF2-40B4-BE49-F238E27FC236}">
                <a16:creationId xmlns:a16="http://schemas.microsoft.com/office/drawing/2014/main" id="{A3EBE995-2895-1476-2A12-DE9D9DFB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7</a:t>
            </a:fld>
            <a:endParaRPr lang="ko-KR" altLang="en-US"/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802023EA-42F8-0CAE-123A-9BD0F492B4F3}"/>
              </a:ext>
            </a:extLst>
          </p:cNvPr>
          <p:cNvGrpSpPr/>
          <p:nvPr/>
        </p:nvGrpSpPr>
        <p:grpSpPr>
          <a:xfrm>
            <a:off x="9304961" y="2293761"/>
            <a:ext cx="2831117" cy="1479418"/>
            <a:chOff x="9775738" y="2293761"/>
            <a:chExt cx="2831117" cy="1479418"/>
          </a:xfrm>
        </p:grpSpPr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055E7B94-93C8-82D8-FF5C-DBFCD165906A}"/>
                </a:ext>
              </a:extLst>
            </p:cNvPr>
            <p:cNvCxnSpPr/>
            <p:nvPr/>
          </p:nvCxnSpPr>
          <p:spPr>
            <a:xfrm flipV="1">
              <a:off x="9775738" y="2333179"/>
              <a:ext cx="0" cy="1440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26572A8-C28F-8F2C-4EDB-3FCC86A15DE9}"/>
                </a:ext>
              </a:extLst>
            </p:cNvPr>
            <p:cNvSpPr txBox="1"/>
            <p:nvPr/>
          </p:nvSpPr>
          <p:spPr>
            <a:xfrm>
              <a:off x="9839238" y="2293761"/>
              <a:ext cx="147931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ko-KR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2024(Now)</a:t>
              </a:r>
              <a:endPara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64C2F4E-8061-02D7-3252-E9E475E4DA46}"/>
                </a:ext>
              </a:extLst>
            </p:cNvPr>
            <p:cNvSpPr txBox="1"/>
            <p:nvPr/>
          </p:nvSpPr>
          <p:spPr>
            <a:xfrm>
              <a:off x="9839238" y="2628006"/>
              <a:ext cx="2767617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26</a:t>
              </a:r>
              <a:r>
                <a:rPr lang="en-US" altLang="ko-KR" sz="2000" b="1" spc="-15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th</a:t>
              </a:r>
              <a:r>
                <a:rPr lang="ko-KR" altLang="en-US" sz="20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 </a:t>
              </a:r>
              <a:r>
                <a:rPr lang="en-US" altLang="ko-KR" sz="20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CSS-EEST at</a:t>
              </a:r>
            </a:p>
            <a:p>
              <a:r>
                <a:rPr lang="en-US" altLang="ko-KR" sz="2000" b="1" spc="-15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Pusan National University</a:t>
              </a:r>
            </a:p>
            <a:p>
              <a:r>
                <a:rPr lang="en-US" altLang="ko-KR" spc="-15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(PNU  51,  KU 14, SJTU  26, UTM 8)</a:t>
              </a:r>
              <a:endParaRPr lang="ko-KR" altLang="en-US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endParaRPr>
            </a:p>
          </p:txBody>
        </p: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81777E0F-76F2-96E0-CEF4-CEA4C9AA3BD3}"/>
              </a:ext>
            </a:extLst>
          </p:cNvPr>
          <p:cNvGrpSpPr/>
          <p:nvPr/>
        </p:nvGrpSpPr>
        <p:grpSpPr>
          <a:xfrm>
            <a:off x="6979563" y="3806031"/>
            <a:ext cx="2763237" cy="2915444"/>
            <a:chOff x="8482436" y="3806031"/>
            <a:chExt cx="2763237" cy="2915444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15B9C95E-1698-676A-4FA9-59F85D8BB999}"/>
                </a:ext>
              </a:extLst>
            </p:cNvPr>
            <p:cNvGrpSpPr/>
            <p:nvPr/>
          </p:nvGrpSpPr>
          <p:grpSpPr>
            <a:xfrm>
              <a:off x="8482436" y="3806031"/>
              <a:ext cx="780735" cy="789163"/>
              <a:chOff x="9408693" y="3408862"/>
              <a:chExt cx="780735" cy="789163"/>
            </a:xfrm>
          </p:grpSpPr>
          <p:cxnSp>
            <p:nvCxnSpPr>
              <p:cNvPr id="23" name="직선 연결선 22">
                <a:extLst>
                  <a:ext uri="{FF2B5EF4-FFF2-40B4-BE49-F238E27FC236}">
                    <a16:creationId xmlns:a16="http://schemas.microsoft.com/office/drawing/2014/main" id="{778C921F-FBB3-71E2-319A-923C13331F76}"/>
                  </a:ext>
                </a:extLst>
              </p:cNvPr>
              <p:cNvCxnSpPr/>
              <p:nvPr/>
            </p:nvCxnSpPr>
            <p:spPr>
              <a:xfrm flipV="1">
                <a:off x="9408693" y="3408862"/>
                <a:ext cx="0" cy="71995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0475995-3931-5A5F-3C18-163752F603B4}"/>
                  </a:ext>
                </a:extLst>
              </p:cNvPr>
              <p:cNvSpPr txBox="1"/>
              <p:nvPr/>
            </p:nvSpPr>
            <p:spPr>
              <a:xfrm>
                <a:off x="9434093" y="3767138"/>
                <a:ext cx="7553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ko-KR"/>
                </a:defPPr>
                <a:lvl1pPr>
                  <a:defRPr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ko-KR" sz="2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2023</a:t>
                </a:r>
                <a:endParaRPr lang="ko-KR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9F8CE1D2-02E1-B58A-1B86-43F22ED458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59" r="28053"/>
            <a:stretch/>
          </p:blipFill>
          <p:spPr bwMode="auto">
            <a:xfrm>
              <a:off x="8507836" y="5132894"/>
              <a:ext cx="2737837" cy="1588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843339-8EAD-D90C-8DDA-4FF73967E28C}"/>
                </a:ext>
              </a:extLst>
            </p:cNvPr>
            <p:cNvSpPr txBox="1"/>
            <p:nvPr/>
          </p:nvSpPr>
          <p:spPr>
            <a:xfrm>
              <a:off x="8507836" y="4485680"/>
              <a:ext cx="17060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25</a:t>
              </a:r>
              <a:r>
                <a:rPr lang="en-US" altLang="ko-KR" sz="2000" spc="-15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th</a:t>
              </a:r>
              <a:r>
                <a:rPr lang="ko-KR" altLang="en-US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 </a:t>
              </a:r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CSS-EEST at</a:t>
              </a:r>
            </a:p>
            <a:p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Kyushu University</a:t>
              </a:r>
              <a:endPara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endParaRPr>
            </a:p>
          </p:txBody>
        </p:sp>
      </p:grpSp>
      <p:pic>
        <p:nvPicPr>
          <p:cNvPr id="2052" name="Picture 4">
            <a:extLst>
              <a:ext uri="{FF2B5EF4-FFF2-40B4-BE49-F238E27FC236}">
                <a16:creationId xmlns:a16="http://schemas.microsoft.com/office/drawing/2014/main" id="{4A288ADF-C05F-5706-EBDC-DF13CC8A0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542" y="1152996"/>
            <a:ext cx="2141859" cy="121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그룹 16">
            <a:extLst>
              <a:ext uri="{FF2B5EF4-FFF2-40B4-BE49-F238E27FC236}">
                <a16:creationId xmlns:a16="http://schemas.microsoft.com/office/drawing/2014/main" id="{4B08F3D4-8193-A10B-41F9-C0674F797078}"/>
              </a:ext>
            </a:extLst>
          </p:cNvPr>
          <p:cNvGrpSpPr/>
          <p:nvPr/>
        </p:nvGrpSpPr>
        <p:grpSpPr>
          <a:xfrm>
            <a:off x="4719058" y="2326613"/>
            <a:ext cx="2867192" cy="1479418"/>
            <a:chOff x="6321519" y="2326613"/>
            <a:chExt cx="2867192" cy="1479418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FFB2848A-4D6D-1163-37E8-92CF61387B13}"/>
                </a:ext>
              </a:extLst>
            </p:cNvPr>
            <p:cNvCxnSpPr/>
            <p:nvPr/>
          </p:nvCxnSpPr>
          <p:spPr>
            <a:xfrm flipV="1">
              <a:off x="6321519" y="2366031"/>
              <a:ext cx="0" cy="1440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684B4C9-F446-8366-E225-53F01BCAB78D}"/>
                </a:ext>
              </a:extLst>
            </p:cNvPr>
            <p:cNvSpPr txBox="1"/>
            <p:nvPr/>
          </p:nvSpPr>
          <p:spPr>
            <a:xfrm>
              <a:off x="6385019" y="2326613"/>
              <a:ext cx="75533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ko-KR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2022</a:t>
              </a:r>
              <a:endPara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4002B9-40DF-29F6-DEA0-83EA5F6449EC}"/>
                </a:ext>
              </a:extLst>
            </p:cNvPr>
            <p:cNvSpPr txBox="1"/>
            <p:nvPr/>
          </p:nvSpPr>
          <p:spPr>
            <a:xfrm>
              <a:off x="6435842" y="2635537"/>
              <a:ext cx="275286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24</a:t>
              </a:r>
              <a:r>
                <a:rPr lang="en-US" altLang="ko-KR" sz="2000" spc="-15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th</a:t>
              </a:r>
              <a:r>
                <a:rPr lang="ko-KR" altLang="en-US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 </a:t>
              </a:r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CSS-EEST at</a:t>
              </a:r>
            </a:p>
            <a:p>
              <a:r>
                <a:rPr lang="en-US" altLang="ko-KR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Shanghai Jiao Tong University, </a:t>
              </a:r>
            </a:p>
            <a:p>
              <a:r>
                <a:rPr lang="en-US" altLang="ko-KR" sz="2000" spc="-15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Including UTM</a:t>
              </a:r>
              <a:endParaRPr lang="ko-KR" altLang="en-US" sz="2000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74631B81-2FD1-4942-83F7-457458B92174}"/>
              </a:ext>
            </a:extLst>
          </p:cNvPr>
          <p:cNvSpPr txBox="1"/>
          <p:nvPr/>
        </p:nvSpPr>
        <p:spPr>
          <a:xfrm>
            <a:off x="10904549" y="4198249"/>
            <a:ext cx="8290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2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2026 ?</a:t>
            </a:r>
            <a:endParaRPr lang="ko-KR" altLang="en-US" sz="2200" b="1" spc="-15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196806-88DA-494F-81BB-5CABCC3BEF35}"/>
              </a:ext>
            </a:extLst>
          </p:cNvPr>
          <p:cNvSpPr txBox="1"/>
          <p:nvPr/>
        </p:nvSpPr>
        <p:spPr>
          <a:xfrm>
            <a:off x="10729644" y="4498676"/>
            <a:ext cx="14369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28</a:t>
            </a:r>
            <a:r>
              <a:rPr lang="en-US" altLang="ko-KR" sz="2000" b="1" spc="-150" baseline="3000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</a:t>
            </a:r>
            <a:r>
              <a:rPr lang="ko-KR" altLang="en-US" sz="2000" b="1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altLang="ko-KR" sz="2000" b="1" spc="-15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COS-EEST</a:t>
            </a:r>
          </a:p>
          <a:p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Renamed to</a:t>
            </a:r>
          </a:p>
          <a:p>
            <a:r>
              <a:rPr lang="en-US" altLang="ko-KR" sz="2000" b="1" spc="-150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Cross Ocean Symposium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9779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1C7CF-4F37-68C4-E7B9-4CADF2B59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2DCACC2-F6E1-C8EB-7C9E-E8419259235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Schedule: Day 1: Dec. 2</a:t>
            </a:r>
            <a:r>
              <a:rPr lang="en-US" altLang="ko-KR" sz="44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(Mon)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618FF9D1-C49C-E6A7-B7E5-6AB035DEA8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070447"/>
              </p:ext>
            </p:extLst>
          </p:nvPr>
        </p:nvGraphicFramePr>
        <p:xfrm>
          <a:off x="288098" y="568511"/>
          <a:ext cx="11340230" cy="62449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2784">
                  <a:extLst>
                    <a:ext uri="{9D8B030D-6E8A-4147-A177-3AD203B41FA5}">
                      <a16:colId xmlns:a16="http://schemas.microsoft.com/office/drawing/2014/main" val="2547710301"/>
                    </a:ext>
                  </a:extLst>
                </a:gridCol>
                <a:gridCol w="6658100">
                  <a:extLst>
                    <a:ext uri="{9D8B030D-6E8A-4147-A177-3AD203B41FA5}">
                      <a16:colId xmlns:a16="http://schemas.microsoft.com/office/drawing/2014/main" val="591598802"/>
                    </a:ext>
                  </a:extLst>
                </a:gridCol>
                <a:gridCol w="2139346">
                  <a:extLst>
                    <a:ext uri="{9D8B030D-6E8A-4147-A177-3AD203B41FA5}">
                      <a16:colId xmlns:a16="http://schemas.microsoft.com/office/drawing/2014/main" val="1260263018"/>
                    </a:ext>
                  </a:extLst>
                </a:gridCol>
              </a:tblGrid>
              <a:tr h="335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Time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Session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Venue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708536"/>
                  </a:ext>
                </a:extLst>
              </a:tr>
              <a:tr h="3353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09:15 - 09:45</a:t>
                      </a:r>
                      <a:endParaRPr lang="en-US" altLang="ko-K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Opening Ceremony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303-207-Auditorium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92547"/>
                  </a:ext>
                </a:extLst>
              </a:tr>
              <a:tr h="3353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09:45 - 10:00</a:t>
                      </a:r>
                      <a:endParaRPr lang="en-US" altLang="ko-K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Orientation</a:t>
                      </a:r>
                      <a:endParaRPr lang="fr-F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303-207-Auditorium</a:t>
                      </a:r>
                      <a:endParaRPr lang="fr-F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125258"/>
                  </a:ext>
                </a:extLst>
              </a:tr>
              <a:tr h="5315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10:00 -10:30</a:t>
                      </a:r>
                      <a:endParaRPr lang="en-US" altLang="ko-K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Keynote #1 (Energy)</a:t>
                      </a:r>
                    </a:p>
                    <a:p>
                      <a:pPr algn="ctr" fontAlgn="ctr"/>
                      <a:r>
                        <a:rPr lang="en-US" altLang="ko-KR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Presenter:  YEOM </a:t>
                      </a:r>
                      <a:r>
                        <a:rPr lang="en-US" altLang="ko-KR" sz="14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Eunseop</a:t>
                      </a:r>
                      <a:r>
                        <a:rPr lang="en-US" altLang="ko-KR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(PNU)</a:t>
                      </a:r>
                      <a:r>
                        <a:rPr lang="en-US" altLang="ko-K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, Chair: LEE </a:t>
                      </a:r>
                      <a:r>
                        <a:rPr lang="en-US" altLang="ko-KR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Donggeun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303-207-Auditorium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090035"/>
                  </a:ext>
                </a:extLst>
              </a:tr>
              <a:tr h="5315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u="none" strike="noStrike" dirty="0">
                          <a:effectLst/>
                        </a:rPr>
                        <a:t>10:30 -10:45</a:t>
                      </a:r>
                      <a:endParaRPr lang="en-US" altLang="ko-K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15-min break </a:t>
                      </a:r>
                    </a:p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(</a:t>
                      </a:r>
                      <a:r>
                        <a:rPr lang="en-US" altLang="ko-KR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※ Room 303-904 is prepared as a lounge for professors)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139079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10:45 - 12:00</a:t>
                      </a:r>
                      <a:endParaRPr lang="en-US" altLang="ko-K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Oral Sessions #1 &amp; #2 (Materials)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303-207, -531</a:t>
                      </a: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848572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u="none" strike="noStrike" dirty="0">
                          <a:effectLst/>
                        </a:rPr>
                        <a:t>11:00 - 13:30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PDCA Meeting &amp; Lunch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u="none" strike="noStrike" dirty="0">
                          <a:effectLst/>
                        </a:rPr>
                        <a:t>303-505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6138673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u="none" strike="noStrike" dirty="0">
                          <a:effectLst/>
                        </a:rPr>
                        <a:t>12:00 - 13:00</a:t>
                      </a:r>
                      <a:endParaRPr lang="en-US" altLang="ko-KR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Lunch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446459"/>
                  </a:ext>
                </a:extLst>
              </a:tr>
              <a:tr h="5315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13:00 - 13:30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Keynote #2 (Energy)</a:t>
                      </a:r>
                      <a:br>
                        <a:rPr lang="en-US" sz="1400" b="1" u="none" strike="noStrike" dirty="0">
                          <a:solidFill>
                            <a:srgbClr val="0000FF"/>
                          </a:solidFill>
                          <a:effectLst/>
                        </a:rPr>
                      </a:b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Presenter: HANG Tao (SJTU)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, Chair: HAN Dong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303-207-Auditorium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117647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13:30 - 13:45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15-min break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152042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13:45 - 15:45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u="none" strike="noStrike" dirty="0">
                          <a:effectLst/>
                        </a:rPr>
                        <a:t>Oral Sessions #3 &amp; #4 (Environment, Energy)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303-207, -531</a:t>
                      </a: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478584"/>
                  </a:ext>
                </a:extLst>
              </a:tr>
              <a:tr h="5315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15:30 - 16:00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Tea Time (10 Faculties)</a:t>
                      </a:r>
                    </a:p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with the Vice President of PNU at PNU headquarter</a:t>
                      </a: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205-4F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685916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u="none" strike="noStrike" dirty="0">
                          <a:effectLst/>
                        </a:rPr>
                        <a:t>15:45 - 16:00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15-min break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6379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effectLst/>
                        </a:rPr>
                        <a:t>16:00 - 18:00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Poster presentation (18 posters)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effectLst/>
                        </a:rPr>
                        <a:t>303-B106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732373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u="none" strike="noStrike" dirty="0">
                          <a:effectLst/>
                        </a:rPr>
                        <a:t>17:00 - 17:30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UTM-PNU Master's Dual Degree Signing Ceremony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u="none" strike="noStrike" dirty="0">
                          <a:effectLst/>
                        </a:rPr>
                        <a:t>303-505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993411"/>
                  </a:ext>
                </a:extLst>
              </a:tr>
              <a:tr h="43233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u="none" strike="noStrike" dirty="0">
                          <a:effectLst/>
                        </a:rPr>
                        <a:t>18:00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Faculty Dinner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0174" marR="100174" marT="50087" marB="5008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</a:rPr>
                        <a:t>Nongshim</a:t>
                      </a:r>
                      <a:r>
                        <a:rPr lang="en-US" sz="1400" b="1" u="none" strike="noStrike" dirty="0">
                          <a:effectLst/>
                        </a:rPr>
                        <a:t> Hotel,</a:t>
                      </a:r>
                    </a:p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Geumjung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Cafeteria</a:t>
                      </a:r>
                    </a:p>
                  </a:txBody>
                  <a:tcPr marL="7500" marR="7500" marT="75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94812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BD9464C-A79A-373F-79DD-D5CFB991A318}"/>
              </a:ext>
            </a:extLst>
          </p:cNvPr>
          <p:cNvSpPr txBox="1"/>
          <p:nvPr/>
        </p:nvSpPr>
        <p:spPr>
          <a:xfrm>
            <a:off x="9659332" y="46457"/>
            <a:ext cx="25326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Guidebook p.12~13</a:t>
            </a:r>
            <a:endParaRPr lang="ko-KR" altLang="en-US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슬라이드 번호 개체 틀 11">
            <a:extLst>
              <a:ext uri="{FF2B5EF4-FFF2-40B4-BE49-F238E27FC236}">
                <a16:creationId xmlns:a16="http://schemas.microsoft.com/office/drawing/2014/main" id="{4D808CF7-FC84-1E1B-FF43-1FB5319E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71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1C7CF-4F37-68C4-E7B9-4CADF2B59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2DCACC2-F6E1-C8EB-7C9E-E84192592359}"/>
              </a:ext>
            </a:extLst>
          </p:cNvPr>
          <p:cNvSpPr/>
          <p:nvPr/>
        </p:nvSpPr>
        <p:spPr>
          <a:xfrm>
            <a:off x="0" y="0"/>
            <a:ext cx="12192000" cy="10558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 Day 1 Special announcement for professors</a:t>
            </a:r>
          </a:p>
        </p:txBody>
      </p:sp>
      <p:sp>
        <p:nvSpPr>
          <p:cNvPr id="12" name="슬라이드 번호 개체 틀 11">
            <a:extLst>
              <a:ext uri="{FF2B5EF4-FFF2-40B4-BE49-F238E27FC236}">
                <a16:creationId xmlns:a16="http://schemas.microsoft.com/office/drawing/2014/main" id="{4D808CF7-FC84-1E1B-FF43-1FB5319E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FCD07-366E-4BB9-8EE5-F04BD8A15143}" type="slidenum">
              <a:rPr lang="ko-KR" altLang="en-US" smtClean="0"/>
              <a:t>9</a:t>
            </a:fld>
            <a:endParaRPr lang="ko-KR" altLang="en-US"/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A051F3DD-2124-4567-AD6A-6A57736A27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556172"/>
              </p:ext>
            </p:extLst>
          </p:nvPr>
        </p:nvGraphicFramePr>
        <p:xfrm>
          <a:off x="368734" y="1235771"/>
          <a:ext cx="11343101" cy="288529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31287">
                  <a:extLst>
                    <a:ext uri="{9D8B030D-6E8A-4147-A177-3AD203B41FA5}">
                      <a16:colId xmlns:a16="http://schemas.microsoft.com/office/drawing/2014/main" val="3778990461"/>
                    </a:ext>
                  </a:extLst>
                </a:gridCol>
                <a:gridCol w="4159313">
                  <a:extLst>
                    <a:ext uri="{9D8B030D-6E8A-4147-A177-3AD203B41FA5}">
                      <a16:colId xmlns:a16="http://schemas.microsoft.com/office/drawing/2014/main" val="1552428821"/>
                    </a:ext>
                  </a:extLst>
                </a:gridCol>
                <a:gridCol w="2391078">
                  <a:extLst>
                    <a:ext uri="{9D8B030D-6E8A-4147-A177-3AD203B41FA5}">
                      <a16:colId xmlns:a16="http://schemas.microsoft.com/office/drawing/2014/main" val="2672428211"/>
                    </a:ext>
                  </a:extLst>
                </a:gridCol>
                <a:gridCol w="3061423">
                  <a:extLst>
                    <a:ext uri="{9D8B030D-6E8A-4147-A177-3AD203B41FA5}">
                      <a16:colId xmlns:a16="http://schemas.microsoft.com/office/drawing/2014/main" val="504320171"/>
                    </a:ext>
                  </a:extLst>
                </a:gridCol>
              </a:tblGrid>
              <a:tr h="2880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Time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Session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Venue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Reviewer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40014238"/>
                  </a:ext>
                </a:extLst>
              </a:tr>
              <a:tr h="2924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10:45 - 12:00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Oral Session #1 (5) : Materials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303-207-Auditorium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SJTU: Prof. HAN Dong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247940"/>
                  </a:ext>
                </a:extLst>
              </a:tr>
              <a:tr h="2880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Oral Session #2 (5) : Materials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303-531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SJTU: </a:t>
                      </a:r>
                      <a:r>
                        <a:rPr lang="en-US" sz="1600" u="none" strike="noStrike" dirty="0" err="1">
                          <a:effectLst/>
                        </a:rPr>
                        <a:t>Asso</a:t>
                      </a:r>
                      <a:r>
                        <a:rPr lang="en-US" sz="1600" u="none" strike="noStrike" dirty="0">
                          <a:effectLst/>
                        </a:rPr>
                        <a:t>. Prof, ZHENG Zhen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344550"/>
                  </a:ext>
                </a:extLst>
              </a:tr>
              <a:tr h="288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11:00 - 13:30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PDCA Meeting &amp; Lunch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303-505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All invited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232018"/>
                  </a:ext>
                </a:extLst>
              </a:tr>
              <a:tr h="2880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13:45 - 15:45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effectLst/>
                        </a:rPr>
                        <a:t>Oral Session #3 (8) : Environment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303-207-Auditorium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UTM: Prof. </a:t>
                      </a:r>
                      <a:r>
                        <a:rPr lang="en-US" sz="1600" u="none" strike="noStrike" dirty="0" err="1">
                          <a:effectLst/>
                        </a:rPr>
                        <a:t>Aminuddin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Saat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3758007"/>
                  </a:ext>
                </a:extLst>
              </a:tr>
              <a:tr h="2880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Oral Session #4 (8) : Energy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303-531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SJTU: Asso. Prof. JIANG Zhi</a:t>
                      </a:r>
                      <a:endParaRPr lang="en-US" sz="1600" b="1" i="0" u="none" strike="noStrike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21303192"/>
                  </a:ext>
                </a:extLst>
              </a:tr>
              <a:tr h="288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15:30 - 16:00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Tea time with Vice President of PNU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205-4F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10 Professors invited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9365"/>
                  </a:ext>
                </a:extLst>
              </a:tr>
              <a:tr h="288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16:00 - 18:00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Posters (18)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303-B106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 PNU professors</a:t>
                      </a:r>
                      <a:endParaRPr lang="en-US" sz="1600" b="1" i="0" u="none" strike="noStrike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8946578"/>
                  </a:ext>
                </a:extLst>
              </a:tr>
              <a:tr h="288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17:00 - 17:30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UTM-PNU signing ceremony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303-505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All invited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384355"/>
                  </a:ext>
                </a:extLst>
              </a:tr>
              <a:tr h="288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18:00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Faculty Dinner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Nae-Dang, Hotel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All invited</a:t>
                      </a:r>
                      <a:endParaRPr lang="en-US" sz="1600" b="1" i="0" u="none" strike="noStrike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652515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8D42DE3-3D05-41C0-8DF2-93E2AF8DDBBE}"/>
              </a:ext>
            </a:extLst>
          </p:cNvPr>
          <p:cNvSpPr txBox="1"/>
          <p:nvPr/>
        </p:nvSpPr>
        <p:spPr>
          <a:xfrm>
            <a:off x="463463" y="4233798"/>
            <a:ext cx="11343101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Prof. HAN Dong &amp; Prof. ZHENG Zhen: </a:t>
            </a:r>
            <a:r>
              <a:rPr lang="en-US" altLang="ko-KR" dirty="0" err="1"/>
              <a:t>Plz</a:t>
            </a:r>
            <a:r>
              <a:rPr lang="en-US" altLang="ko-KR" dirty="0"/>
              <a:t> come to room 505 for lunch &amp; PDCA after the sessions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Others are asked to come room 505 to attend PDCA meeting w/ lunch on time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10 professors (see the next slide) are invited for tea time with the vice president of PNU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   ; </a:t>
            </a:r>
            <a:r>
              <a:rPr lang="en-US" altLang="ko-KR" dirty="0" err="1"/>
              <a:t>Plz</a:t>
            </a:r>
            <a:r>
              <a:rPr lang="en-US" altLang="ko-KR" dirty="0"/>
              <a:t>, come to the main door of 207 auditorium by 15:15 (15 min earlier)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All professors are asked to come to room 505 to join in the signing ceremony on time, and then move to Hotel </a:t>
            </a:r>
            <a:r>
              <a:rPr lang="en-US" altLang="ko-KR" dirty="0" err="1"/>
              <a:t>Nongshim</a:t>
            </a:r>
            <a:r>
              <a:rPr lang="en-US" altLang="ko-KR" dirty="0"/>
              <a:t> together w/ taxi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7828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</TotalTime>
  <Words>1860</Words>
  <Application>Microsoft Office PowerPoint</Application>
  <PresentationFormat>와이드스크린</PresentationFormat>
  <Paragraphs>430</Paragraphs>
  <Slides>22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맑은 고딕</vt:lpstr>
      <vt:lpstr>Arial</vt:lpstr>
      <vt:lpstr>Arial Black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이우석</dc:creator>
  <cp:lastModifiedBy>동근 이</cp:lastModifiedBy>
  <cp:revision>144</cp:revision>
  <dcterms:created xsi:type="dcterms:W3CDTF">2024-11-25T13:08:01Z</dcterms:created>
  <dcterms:modified xsi:type="dcterms:W3CDTF">2024-12-01T11:59:06Z</dcterms:modified>
</cp:coreProperties>
</file>